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85" r:id="rId4"/>
    <p:sldId id="286" r:id="rId5"/>
    <p:sldId id="288" r:id="rId6"/>
    <p:sldId id="289" r:id="rId7"/>
    <p:sldId id="290" r:id="rId8"/>
    <p:sldId id="291" r:id="rId9"/>
    <p:sldId id="293" r:id="rId10"/>
    <p:sldId id="294" r:id="rId11"/>
    <p:sldId id="295" r:id="rId12"/>
    <p:sldId id="287" r:id="rId13"/>
    <p:sldId id="258" r:id="rId14"/>
    <p:sldId id="266" r:id="rId15"/>
    <p:sldId id="259" r:id="rId16"/>
    <p:sldId id="260" r:id="rId17"/>
    <p:sldId id="268" r:id="rId18"/>
    <p:sldId id="262" r:id="rId19"/>
    <p:sldId id="263" r:id="rId20"/>
    <p:sldId id="264" r:id="rId21"/>
    <p:sldId id="269" r:id="rId22"/>
    <p:sldId id="270" r:id="rId23"/>
    <p:sldId id="271" r:id="rId24"/>
    <p:sldId id="276" r:id="rId25"/>
    <p:sldId id="273" r:id="rId26"/>
    <p:sldId id="274" r:id="rId27"/>
    <p:sldId id="267" r:id="rId28"/>
    <p:sldId id="261" r:id="rId29"/>
    <p:sldId id="25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7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y05ihswXeo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utube.ru/video/private/b910124d9ed7bbe3b4bfda3c827b0b0a/?p=Mtp8vRUBr4WSzcD-Vh71tQ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SEPLA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@wiseplat/videos" TargetMode="External"/><Relationship Id="rId4" Type="http://schemas.openxmlformats.org/officeDocument/2006/relationships/hyperlink" Target="https://t.me/OlegSh77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mcQF2jPxsQ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utube.ru/video/private/ba9e19f36c98d45ac9caf5b399dda6ca/?p=2T_4kwuwMz9aQAY3kFxYfQ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Изображение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9" t="30450" b="20978"/>
          <a:stretch/>
        </p:blipFill>
        <p:spPr bwMode="auto">
          <a:xfrm>
            <a:off x="-59268" y="-42332"/>
            <a:ext cx="12251267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289777" y="3290823"/>
            <a:ext cx="6902222" cy="76199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/>
          <p:cNvSpPr/>
          <p:nvPr/>
        </p:nvSpPr>
        <p:spPr>
          <a:xfrm>
            <a:off x="5878287" y="4033761"/>
            <a:ext cx="6313713" cy="76199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5200" y="2399698"/>
            <a:ext cx="7197726" cy="2421464"/>
          </a:xfrm>
        </p:spPr>
        <p:txBody>
          <a:bodyPr/>
          <a:lstStyle/>
          <a:p>
            <a:r>
              <a:rPr lang="en-US" dirty="0" err="1"/>
              <a:t>AlgoPack</a:t>
            </a:r>
            <a:r>
              <a:rPr lang="en-US" dirty="0"/>
              <a:t> + </a:t>
            </a:r>
            <a:r>
              <a:rPr lang="en-US" dirty="0" err="1" smtClean="0"/>
              <a:t>Backtrader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+</a:t>
            </a:r>
            <a:r>
              <a:rPr lang="ru-RU" dirty="0" smtClean="0"/>
              <a:t>Торговый </a:t>
            </a:r>
            <a:r>
              <a:rPr lang="ru-RU" dirty="0"/>
              <a:t>советник 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3535" y="4795758"/>
            <a:ext cx="5088466" cy="41910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11244" y="4859270"/>
            <a:ext cx="7197726" cy="393698"/>
          </a:xfrm>
        </p:spPr>
        <p:txBody>
          <a:bodyPr>
            <a:normAutofit lnSpcReduction="10000"/>
          </a:bodyPr>
          <a:lstStyle/>
          <a:p>
            <a:r>
              <a:rPr lang="ru-RU" sz="2000" dirty="0"/>
              <a:t>с использованием </a:t>
            </a:r>
            <a:r>
              <a:rPr lang="ru-RU" sz="2000" dirty="0" err="1"/>
              <a:t>нейросетей</a:t>
            </a:r>
            <a:endParaRPr lang="ru-RU" sz="2000" dirty="0"/>
          </a:p>
        </p:txBody>
      </p:sp>
      <p:sp>
        <p:nvSpPr>
          <p:cNvPr id="8" name="Rectangle 7"/>
          <p:cNvSpPr/>
          <p:nvPr/>
        </p:nvSpPr>
        <p:spPr>
          <a:xfrm>
            <a:off x="-59270" y="6384169"/>
            <a:ext cx="5249331" cy="4868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-2799900" y="6428931"/>
            <a:ext cx="7197726" cy="427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Hackathon-</a:t>
            </a:r>
            <a:r>
              <a:rPr lang="en-US" sz="2400" b="1" dirty="0" err="1" smtClean="0"/>
              <a:t>moex</a:t>
            </a:r>
            <a:r>
              <a:rPr lang="en-US" sz="2400" b="1" dirty="0" smtClean="0"/>
              <a:t>-NN-advisor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9109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8899" y="3079291"/>
            <a:ext cx="1201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Задача №2</a:t>
            </a:r>
            <a:endParaRPr lang="ru-RU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smtClean="0"/>
              <a:t>AlgoPack + Backtrader +</a:t>
            </a:r>
            <a:r>
              <a:rPr lang="ru-RU" sz="1800" smtClean="0"/>
              <a:t>Торговый советник </a:t>
            </a:r>
            <a:endParaRPr lang="ru-RU" sz="1800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14016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1600" y="101600"/>
            <a:ext cx="120142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Задача №2</a:t>
            </a:r>
            <a:endParaRPr lang="ru-RU" sz="2400" dirty="0"/>
          </a:p>
          <a:p>
            <a:r>
              <a:rPr lang="ru-RU" sz="2400" dirty="0"/>
              <a:t/>
            </a:r>
            <a:br>
              <a:rPr lang="ru-RU" sz="2400" dirty="0"/>
            </a:br>
            <a:r>
              <a:rPr lang="ru-RU" sz="2000" dirty="0" smtClean="0"/>
              <a:t>Задача №2, поставленная в рамках </a:t>
            </a:r>
            <a:r>
              <a:rPr lang="ru-RU" sz="2000" dirty="0" err="1" smtClean="0"/>
              <a:t>Хакатона</a:t>
            </a:r>
            <a:r>
              <a:rPr lang="ru-RU" sz="2000" dirty="0" smtClean="0"/>
              <a:t> </a:t>
            </a:r>
            <a:r>
              <a:rPr lang="en-US" sz="2000" dirty="0" smtClean="0"/>
              <a:t>Go </a:t>
            </a:r>
            <a:r>
              <a:rPr lang="en-US" sz="2000" dirty="0" err="1" smtClean="0"/>
              <a:t>Algo</a:t>
            </a:r>
            <a:r>
              <a:rPr lang="ru-RU" sz="2000" dirty="0"/>
              <a:t>, </a:t>
            </a:r>
            <a:r>
              <a:rPr lang="ru-RU" sz="2000" dirty="0" smtClean="0"/>
              <a:t>требующая:</a:t>
            </a:r>
          </a:p>
          <a:p>
            <a:endParaRPr lang="ru-RU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/>
              <a:t>Разработки полезного сервиса для инвесторов</a:t>
            </a: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dirty="0"/>
          </a:p>
          <a:p>
            <a:endParaRPr lang="ru-RU" sz="2000" dirty="0" smtClean="0"/>
          </a:p>
          <a:p>
            <a:r>
              <a:rPr lang="ru-RU" sz="2000" dirty="0" smtClean="0"/>
              <a:t>Была успешно решена: </a:t>
            </a:r>
          </a:p>
          <a:p>
            <a:endParaRPr lang="ru-RU" sz="2000" dirty="0" smtClean="0"/>
          </a:p>
          <a:p>
            <a:r>
              <a:rPr lang="ru-RU" sz="2000" dirty="0" smtClean="0"/>
              <a:t>	1) использованием </a:t>
            </a:r>
            <a:r>
              <a:rPr lang="ru-RU" sz="2000" dirty="0"/>
              <a:t>библиотеки </a:t>
            </a:r>
            <a:r>
              <a:rPr lang="en-US" sz="2000" b="1" dirty="0" err="1" smtClean="0"/>
              <a:t>backtrader_moexalgo</a:t>
            </a:r>
            <a:r>
              <a:rPr lang="ru-RU" sz="2000" dirty="0" smtClean="0"/>
              <a:t>, </a:t>
            </a:r>
          </a:p>
          <a:p>
            <a:r>
              <a:rPr lang="ru-RU" sz="2000" dirty="0" smtClean="0"/>
              <a:t>которую мы создали для решения задачи №1</a:t>
            </a:r>
          </a:p>
          <a:p>
            <a:endParaRPr lang="ru-RU" sz="2000" dirty="0" smtClean="0"/>
          </a:p>
          <a:p>
            <a:r>
              <a:rPr lang="ru-RU" sz="2000" dirty="0" smtClean="0"/>
              <a:t>	2) использованием </a:t>
            </a:r>
            <a:r>
              <a:rPr lang="ru-RU" sz="2000" dirty="0" err="1" smtClean="0"/>
              <a:t>нейросетей</a:t>
            </a:r>
            <a:r>
              <a:rPr lang="ru-RU" sz="2000" dirty="0" smtClean="0"/>
              <a:t> для прогнозирования будущего поведения акций</a:t>
            </a:r>
          </a:p>
          <a:p>
            <a:endParaRPr lang="ru-RU" sz="2000" dirty="0"/>
          </a:p>
          <a:p>
            <a:r>
              <a:rPr lang="ru-RU" sz="2000" dirty="0" smtClean="0"/>
              <a:t>в итоге появился </a:t>
            </a:r>
            <a:r>
              <a:rPr lang="ru-RU" sz="2000" b="1" dirty="0" smtClean="0"/>
              <a:t>Торговый советник с использованием </a:t>
            </a:r>
            <a:r>
              <a:rPr lang="ru-RU" sz="2000" b="1" dirty="0" err="1" smtClean="0"/>
              <a:t>нейросетей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endParaRPr lang="en-US" sz="2000" dirty="0"/>
          </a:p>
          <a:p>
            <a:r>
              <a:rPr lang="ru-RU" sz="2000" dirty="0"/>
              <a:t>В</a:t>
            </a:r>
            <a:r>
              <a:rPr lang="ru-RU" sz="2000" dirty="0" smtClean="0"/>
              <a:t>идео </a:t>
            </a:r>
            <a:r>
              <a:rPr lang="ru-RU" sz="2000" dirty="0"/>
              <a:t>по работе </a:t>
            </a:r>
            <a:r>
              <a:rPr lang="ru-RU" sz="2000" dirty="0" smtClean="0"/>
              <a:t>с задачей №2 можно </a:t>
            </a:r>
            <a:r>
              <a:rPr lang="ru-RU" sz="2000" dirty="0"/>
              <a:t>посмотреть </a:t>
            </a:r>
            <a:br>
              <a:rPr lang="ru-RU" sz="2000" dirty="0"/>
            </a:br>
            <a:r>
              <a:rPr lang="ru-RU" sz="2000" dirty="0"/>
              <a:t>на </a:t>
            </a:r>
            <a:r>
              <a:rPr lang="ru-RU" sz="2000" dirty="0" err="1"/>
              <a:t>YouTube</a:t>
            </a:r>
            <a:r>
              <a:rPr lang="ru-RU" sz="2000" dirty="0"/>
              <a:t>: 	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youtu.be/3y05ihswXeo</a:t>
            </a:r>
            <a:r>
              <a:rPr lang="ru-RU" dirty="0" smtClean="0"/>
              <a:t> 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и на </a:t>
            </a:r>
            <a:r>
              <a:rPr lang="ru-RU" sz="2000" dirty="0" err="1"/>
              <a:t>RuTube</a:t>
            </a:r>
            <a:r>
              <a:rPr lang="ru-RU" sz="2000" dirty="0" smtClean="0"/>
              <a:t>: </a:t>
            </a:r>
            <a:r>
              <a:rPr lang="en-US" dirty="0">
                <a:hlinkClick r:id="rId4"/>
              </a:rPr>
              <a:t>https://rutube.ru/video/private/b910124d9ed7bbe3b4bfda3c827b0b0a/?</a:t>
            </a:r>
            <a:r>
              <a:rPr lang="en-US" dirty="0" smtClean="0">
                <a:hlinkClick r:id="rId4"/>
              </a:rPr>
              <a:t>p=Mtp8vRUBr4WSzcD-Vh71tQ</a:t>
            </a:r>
            <a:r>
              <a:rPr lang="ru-RU" dirty="0" smtClean="0"/>
              <a:t> </a:t>
            </a:r>
            <a:endParaRPr lang="ru-RU" dirty="0"/>
          </a:p>
          <a:p>
            <a:endParaRPr lang="ru-RU" sz="2000" dirty="0" smtClean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smtClean="0"/>
              <a:t>AlgoPack + Backtrader +</a:t>
            </a:r>
            <a:r>
              <a:rPr lang="ru-RU" sz="1800" smtClean="0"/>
              <a:t>Торговый советник </a:t>
            </a:r>
            <a:endParaRPr lang="ru-RU" sz="1800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11633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8899" y="3079291"/>
            <a:ext cx="1201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Технологии и обоснование их выбора для проекта</a:t>
            </a:r>
            <a:endParaRPr lang="ru-RU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smtClean="0"/>
              <a:t>AlgoPack + Backtrader +</a:t>
            </a:r>
            <a:r>
              <a:rPr lang="ru-RU" sz="1800" smtClean="0"/>
              <a:t>Торговый советник </a:t>
            </a:r>
            <a:endParaRPr lang="ru-RU" sz="1800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69993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17" y="551545"/>
            <a:ext cx="3490385" cy="3525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-1" y="6629397"/>
            <a:ext cx="4106334" cy="2455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200" dirty="0"/>
              <a:t>Технологии и обоснование их выбора для проекта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01" y="101600"/>
            <a:ext cx="117602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Почему </a:t>
            </a:r>
            <a:r>
              <a:rPr lang="ru-RU" sz="2400" dirty="0" smtClean="0"/>
              <a:t>выбрал</a:t>
            </a:r>
            <a:r>
              <a:rPr lang="ru-RU" sz="2400" dirty="0"/>
              <a:t>и</a:t>
            </a:r>
            <a:r>
              <a:rPr lang="ru-RU" sz="2400" dirty="0" smtClean="0"/>
              <a:t> </a:t>
            </a:r>
            <a:r>
              <a:rPr lang="ru-RU" sz="2400" dirty="0"/>
              <a:t>использование </a:t>
            </a:r>
            <a:r>
              <a:rPr lang="ru-RU" sz="2400" dirty="0" err="1"/>
              <a:t>нейросетей</a:t>
            </a:r>
            <a:r>
              <a:rPr lang="ru-RU" sz="2400" dirty="0"/>
              <a:t> для торгового </a:t>
            </a:r>
            <a:r>
              <a:rPr lang="ru-RU" sz="2400" dirty="0" smtClean="0"/>
              <a:t>советника?</a:t>
            </a:r>
            <a:endParaRPr lang="ru-RU" sz="2400" dirty="0" smtClean="0"/>
          </a:p>
          <a:p>
            <a:endParaRPr lang="ru-RU" sz="2000" b="1" dirty="0"/>
          </a:p>
          <a:p>
            <a:r>
              <a:rPr lang="ru-RU" sz="2000" dirty="0" smtClean="0"/>
              <a:t>1. Тема </a:t>
            </a:r>
            <a:r>
              <a:rPr lang="ru-RU" sz="2000" dirty="0"/>
              <a:t>использования искусственного интеллекта актуальна: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ru-RU" sz="20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000" dirty="0" smtClean="0"/>
              <a:t>для </a:t>
            </a:r>
            <a:r>
              <a:rPr lang="ru-RU" sz="2000" dirty="0"/>
              <a:t>прогнозирования поведения фондового рынка в целом,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ru-RU" sz="20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000" dirty="0" smtClean="0"/>
              <a:t>для </a:t>
            </a:r>
            <a:r>
              <a:rPr lang="ru-RU" sz="2000" dirty="0"/>
              <a:t>осуществления предсказаний поведения цены отдельных акций </a:t>
            </a:r>
            <a:endParaRPr lang="ru-RU" sz="2000" dirty="0" smtClean="0"/>
          </a:p>
          <a:p>
            <a:pPr lvl="1"/>
            <a:r>
              <a:rPr lang="ru-RU" sz="2000" dirty="0"/>
              <a:t> </a:t>
            </a:r>
            <a:r>
              <a:rPr lang="ru-RU" sz="2000" dirty="0" smtClean="0"/>
              <a:t>     и/или </a:t>
            </a:r>
            <a:r>
              <a:rPr lang="ru-RU" sz="2000" dirty="0"/>
              <a:t>фьючерсов и других инструментов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ru-RU" sz="20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000" dirty="0" smtClean="0"/>
              <a:t>для </a:t>
            </a:r>
            <a:r>
              <a:rPr lang="ru-RU" sz="2000" dirty="0"/>
              <a:t>поиска определенных торговых формаций на графиках </a:t>
            </a:r>
            <a:r>
              <a:rPr lang="ru-RU" sz="2000" dirty="0" smtClean="0"/>
              <a:t>цен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ru-RU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dirty="0" smtClean="0"/>
              <a:t>API </a:t>
            </a:r>
            <a:r>
              <a:rPr lang="ru-RU" dirty="0" err="1"/>
              <a:t>AlgoPack</a:t>
            </a:r>
            <a:r>
              <a:rPr lang="ru-RU" dirty="0"/>
              <a:t> предоставляет множество расширенных данных, 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которые </a:t>
            </a:r>
            <a:r>
              <a:rPr lang="ru-RU" dirty="0"/>
              <a:t>можно анализировать и искать ПЛЮСЫ в их </a:t>
            </a:r>
            <a:r>
              <a:rPr lang="ru-RU" dirty="0" smtClean="0"/>
              <a:t>использовании</a:t>
            </a:r>
            <a:endParaRPr lang="ru-RU" sz="2000" dirty="0"/>
          </a:p>
          <a:p>
            <a:endParaRPr lang="ru-RU" sz="2000" dirty="0" smtClean="0"/>
          </a:p>
          <a:p>
            <a:r>
              <a:rPr lang="ru-RU" sz="2000" dirty="0" smtClean="0"/>
              <a:t>2. Широкое </a:t>
            </a:r>
            <a:r>
              <a:rPr lang="ru-RU" sz="2000" dirty="0"/>
              <a:t>применение искусственного интеллекта очень активно развивается </a:t>
            </a:r>
            <a:endParaRPr lang="ru-RU" sz="2000" dirty="0" smtClean="0"/>
          </a:p>
          <a:p>
            <a:r>
              <a:rPr lang="ru-RU" sz="2000" dirty="0" smtClean="0"/>
              <a:t>на </a:t>
            </a:r>
            <a:r>
              <a:rPr lang="ru-RU" sz="2000" dirty="0"/>
              <a:t>Западных рынках, </a:t>
            </a:r>
            <a:r>
              <a:rPr lang="ru-RU" sz="2000" dirty="0" smtClean="0"/>
              <a:t> на </a:t>
            </a:r>
            <a:r>
              <a:rPr lang="ru-RU" sz="2000" dirty="0"/>
              <a:t>Российском всё только начинается.</a:t>
            </a:r>
          </a:p>
          <a:p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Поэтому и </a:t>
            </a:r>
            <a:r>
              <a:rPr lang="ru-RU" sz="2000" dirty="0" smtClean="0"/>
              <a:t>приняли </a:t>
            </a:r>
            <a:r>
              <a:rPr lang="ru-RU" sz="2000" dirty="0"/>
              <a:t>решение сделать торгового </a:t>
            </a:r>
            <a:r>
              <a:rPr lang="ru-RU" sz="2000" dirty="0" smtClean="0"/>
              <a:t>советника, </a:t>
            </a:r>
            <a:r>
              <a:rPr lang="ru-RU" sz="2000" dirty="0"/>
              <a:t>который использует </a:t>
            </a:r>
            <a:r>
              <a:rPr lang="ru-RU" sz="2000" dirty="0" err="1"/>
              <a:t>нейросети</a:t>
            </a:r>
            <a:r>
              <a:rPr lang="ru-RU" sz="2000" dirty="0"/>
              <a:t> </a:t>
            </a:r>
            <a:r>
              <a:rPr lang="ru-RU" sz="2000" dirty="0" smtClean="0"/>
              <a:t>для предсказаний о будущем поведении цены </a:t>
            </a:r>
            <a:r>
              <a:rPr lang="ru-RU" sz="2000" dirty="0"/>
              <a:t>инструмента и отображает свои прогнозы на </a:t>
            </a:r>
            <a:r>
              <a:rPr lang="ru-RU" sz="2000" dirty="0" err="1"/>
              <a:t>дашборде</a:t>
            </a:r>
            <a:r>
              <a:rPr lang="ru-RU" sz="2000" dirty="0"/>
              <a:t>.</a:t>
            </a:r>
            <a:endParaRPr lang="ru-RU" sz="2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smtClean="0"/>
              <a:t>AlgoPack + Backtrader +</a:t>
            </a:r>
            <a:r>
              <a:rPr lang="ru-RU" sz="1800" smtClean="0"/>
              <a:t>Торговый советник </a:t>
            </a:r>
            <a:endParaRPr lang="ru-RU" sz="1800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93877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8899" y="3079291"/>
            <a:ext cx="1201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Задачи проекта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smtClean="0"/>
              <a:t>AlgoPack + Backtrader +</a:t>
            </a:r>
            <a:r>
              <a:rPr lang="ru-RU" sz="1800" smtClean="0"/>
              <a:t>Торговый советник </a:t>
            </a:r>
            <a:endParaRPr lang="ru-RU" sz="1800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21948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1600" y="101600"/>
            <a:ext cx="12014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Задачи проекта</a:t>
            </a:r>
          </a:p>
          <a:p>
            <a:r>
              <a:rPr lang="ru-RU" sz="2400" dirty="0"/>
              <a:t/>
            </a:r>
            <a:br>
              <a:rPr lang="ru-RU" sz="2400" dirty="0"/>
            </a:br>
            <a:r>
              <a:rPr lang="ru-RU" sz="2000" dirty="0" smtClean="0"/>
              <a:t>Основная задача, которую хотелось раскрыть созданием торгового </a:t>
            </a:r>
            <a:r>
              <a:rPr lang="ru-RU" sz="2000" dirty="0" smtClean="0"/>
              <a:t>советника </a:t>
            </a:r>
            <a:r>
              <a:rPr lang="ru-RU" sz="2000" dirty="0" smtClean="0"/>
              <a:t>с использованием </a:t>
            </a:r>
            <a:r>
              <a:rPr lang="ru-RU" sz="2000" dirty="0" err="1" smtClean="0"/>
              <a:t>нейросетей</a:t>
            </a:r>
            <a:r>
              <a:rPr lang="ru-RU" sz="2000" dirty="0" smtClean="0"/>
              <a:t> </a:t>
            </a:r>
          </a:p>
          <a:p>
            <a:r>
              <a:rPr lang="ru-RU" sz="2000" dirty="0" smtClean="0"/>
              <a:t>–  это показать пошагово как использовать </a:t>
            </a:r>
            <a:r>
              <a:rPr lang="ru-RU" sz="2000" dirty="0" err="1" smtClean="0"/>
              <a:t>нейросети</a:t>
            </a:r>
            <a:r>
              <a:rPr lang="ru-RU" sz="2000" dirty="0" smtClean="0"/>
              <a:t> для анализа </a:t>
            </a:r>
            <a:r>
              <a:rPr lang="ru-RU" sz="2000" dirty="0" smtClean="0"/>
              <a:t>данных по акциям, </a:t>
            </a:r>
            <a:r>
              <a:rPr lang="ru-RU" sz="2000" dirty="0" smtClean="0"/>
              <a:t>разбив код на логические составляющие:</a:t>
            </a:r>
          </a:p>
          <a:p>
            <a:endParaRPr lang="ru-R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/>
              <a:t>получение </a:t>
            </a:r>
            <a:r>
              <a:rPr lang="ru-RU" sz="2000" dirty="0"/>
              <a:t>исторических данных по </a:t>
            </a:r>
            <a:r>
              <a:rPr lang="ru-RU" sz="2000" dirty="0" smtClean="0"/>
              <a:t>акциям</a:t>
            </a:r>
            <a:r>
              <a:rPr lang="en-US" sz="2000" dirty="0" smtClean="0"/>
              <a:t> + Super Candles</a:t>
            </a:r>
            <a:endParaRPr lang="ru-RU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/>
              <a:t>подготовка </a:t>
            </a:r>
            <a:r>
              <a:rPr lang="ru-RU" sz="2000" dirty="0" err="1" smtClean="0"/>
              <a:t>датасета</a:t>
            </a:r>
            <a:r>
              <a:rPr lang="en-US" sz="2000" dirty="0" smtClean="0"/>
              <a:t> – </a:t>
            </a:r>
            <a:r>
              <a:rPr lang="ru-RU" sz="2000" dirty="0" smtClean="0"/>
              <a:t>изучение данных</a:t>
            </a:r>
            <a:endParaRPr lang="ru-RU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/>
              <a:t>обучение </a:t>
            </a:r>
            <a:r>
              <a:rPr lang="ru-RU" sz="2000" dirty="0" err="1"/>
              <a:t>нейросети</a:t>
            </a:r>
            <a:r>
              <a:rPr lang="ru-RU" sz="2000" dirty="0"/>
              <a:t> и выбор лучшей обученной </a:t>
            </a:r>
            <a:r>
              <a:rPr lang="ru-RU" sz="2000" dirty="0" smtClean="0"/>
              <a:t>модели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/>
              <a:t>проверка </a:t>
            </a:r>
            <a:r>
              <a:rPr lang="ru-RU" sz="2000" dirty="0"/>
              <a:t>предсказаний сделанных </a:t>
            </a:r>
            <a:r>
              <a:rPr lang="ru-RU" sz="2000" dirty="0" err="1" smtClean="0"/>
              <a:t>нейросетью</a:t>
            </a:r>
            <a:endParaRPr lang="ru-RU" sz="2000" dirty="0"/>
          </a:p>
          <a:p>
            <a:endParaRPr lang="ru-RU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/>
              <a:t>запуск </a:t>
            </a:r>
            <a:r>
              <a:rPr lang="ru-RU" sz="2000" dirty="0" err="1"/>
              <a:t>live</a:t>
            </a:r>
            <a:r>
              <a:rPr lang="ru-RU" sz="2000" dirty="0"/>
              <a:t> </a:t>
            </a:r>
            <a:r>
              <a:rPr lang="ru-RU" sz="2000" dirty="0" smtClean="0"/>
              <a:t>режима предсказаний через </a:t>
            </a:r>
            <a:r>
              <a:rPr lang="ru-RU" sz="2000" dirty="0" err="1" smtClean="0"/>
              <a:t>нейросети</a:t>
            </a:r>
            <a:r>
              <a:rPr lang="ru-RU" sz="2000" dirty="0" smtClean="0"/>
              <a:t> с отображением на </a:t>
            </a:r>
            <a:r>
              <a:rPr lang="ru-RU" sz="2000" dirty="0" err="1" smtClean="0"/>
              <a:t>дашборде</a:t>
            </a:r>
            <a:endParaRPr lang="ru-RU" sz="2000" dirty="0" smtClean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smtClean="0"/>
              <a:t>AlgoPack + Backtrader +</a:t>
            </a:r>
            <a:r>
              <a:rPr lang="ru-RU" sz="1800" smtClean="0"/>
              <a:t>Торговый советник </a:t>
            </a:r>
            <a:endParaRPr lang="ru-RU" sz="1800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76403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1600" y="101600"/>
            <a:ext cx="12014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Какие есть скрытые цели? )))</a:t>
            </a:r>
          </a:p>
          <a:p>
            <a:r>
              <a:rPr lang="ru-RU" sz="2400" dirty="0"/>
              <a:t/>
            </a:r>
            <a:br>
              <a:rPr lang="ru-RU" sz="2400" dirty="0"/>
            </a:br>
            <a:r>
              <a:rPr lang="ru-RU" sz="2000" dirty="0" smtClean="0"/>
              <a:t>Этот проект </a:t>
            </a:r>
            <a:r>
              <a:rPr lang="ru-RU" sz="2000" dirty="0"/>
              <a:t>позволит всем, кто только начинает свой путь по применению </a:t>
            </a:r>
            <a:r>
              <a:rPr lang="ru-RU" sz="2000" dirty="0" err="1"/>
              <a:t>нейросетей</a:t>
            </a:r>
            <a:r>
              <a:rPr lang="ru-RU" sz="2000" dirty="0"/>
              <a:t> для аналитики, </a:t>
            </a:r>
            <a:endParaRPr lang="ru-RU" sz="2000" dirty="0" smtClean="0"/>
          </a:p>
          <a:p>
            <a:r>
              <a:rPr lang="ru-RU" sz="2000" dirty="0" smtClean="0"/>
              <a:t>использовать </a:t>
            </a:r>
            <a:r>
              <a:rPr lang="ru-RU" sz="2000" dirty="0"/>
              <a:t>этот код, как стартовый шаблон с последующим </a:t>
            </a:r>
            <a:endParaRPr lang="ru-RU" sz="2000" dirty="0" smtClean="0"/>
          </a:p>
          <a:p>
            <a:r>
              <a:rPr lang="ru-RU" sz="2000" dirty="0" smtClean="0"/>
              <a:t>его </a:t>
            </a:r>
            <a:r>
              <a:rPr lang="ru-RU" sz="2000" dirty="0"/>
              <a:t>усовершенствованием и </a:t>
            </a:r>
            <a:r>
              <a:rPr lang="ru-RU" sz="2000" dirty="0" err="1"/>
              <a:t>допиливанием</a:t>
            </a:r>
            <a:r>
              <a:rPr lang="ru-RU" sz="2000" dirty="0" smtClean="0"/>
              <a:t>))</a:t>
            </a:r>
          </a:p>
          <a:p>
            <a:endParaRPr lang="ru-R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/>
              <a:t>По крайней мере появился +1 рабочий пример использования </a:t>
            </a:r>
            <a:r>
              <a:rPr lang="ru-RU" sz="2000" dirty="0" err="1"/>
              <a:t>нейросетей</a:t>
            </a:r>
            <a:r>
              <a:rPr lang="ru-RU" sz="2000" dirty="0"/>
              <a:t> </a:t>
            </a:r>
            <a:endParaRPr lang="ru-RU" sz="2000" dirty="0" smtClean="0"/>
          </a:p>
          <a:p>
            <a:r>
              <a:rPr lang="ru-RU" sz="2000" dirty="0" smtClean="0"/>
              <a:t>     для </a:t>
            </a:r>
            <a:r>
              <a:rPr lang="ru-RU" sz="2000" dirty="0"/>
              <a:t>аналитики цен </a:t>
            </a:r>
            <a:r>
              <a:rPr lang="ru-RU" sz="2000" dirty="0" smtClean="0"/>
              <a:t>акций</a:t>
            </a:r>
            <a:r>
              <a:rPr lang="ru-RU" sz="2000" dirty="0" smtClean="0"/>
              <a:t>.</a:t>
            </a:r>
          </a:p>
          <a:p>
            <a:endParaRPr lang="ru-RU" sz="2000" dirty="0"/>
          </a:p>
          <a:p>
            <a:r>
              <a:rPr lang="ru-RU" sz="2000" dirty="0"/>
              <a:t>Тем самым, станет больше роботов с использованием искусственного </a:t>
            </a:r>
            <a:r>
              <a:rPr lang="ru-RU" sz="2000" dirty="0" smtClean="0"/>
              <a:t>интеллекта:</a:t>
            </a:r>
          </a:p>
          <a:p>
            <a:endParaRPr lang="ru-RU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/>
              <a:t>это </a:t>
            </a:r>
            <a:r>
              <a:rPr lang="ru-RU" sz="2000" dirty="0"/>
              <a:t>повлечет большую волатильность нашего фондового </a:t>
            </a:r>
            <a:r>
              <a:rPr lang="ru-RU" sz="2000" dirty="0" smtClean="0"/>
              <a:t>рынка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/>
              <a:t>большую </a:t>
            </a:r>
            <a:r>
              <a:rPr lang="ru-RU" sz="2000" dirty="0"/>
              <a:t>ликвидность за счет большего количества </a:t>
            </a:r>
            <a:r>
              <a:rPr lang="ru-RU" sz="2000" dirty="0" smtClean="0"/>
              <a:t>сделок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/>
              <a:t>и </a:t>
            </a:r>
            <a:r>
              <a:rPr lang="ru-RU" sz="2000" dirty="0"/>
              <a:t>соответственно больший приток капитала в фондовый рынок</a:t>
            </a:r>
          </a:p>
          <a:p>
            <a:endParaRPr lang="ru-RU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34" y="3987799"/>
            <a:ext cx="1913467" cy="1913467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3385" y="6627705"/>
            <a:ext cx="1502834" cy="2455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200" dirty="0"/>
              <a:t>Задачи проекта</a:t>
            </a:r>
            <a:endParaRPr lang="ru-RU" sz="1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smtClean="0"/>
              <a:t>AlgoPack + Backtrader +</a:t>
            </a:r>
            <a:r>
              <a:rPr lang="ru-RU" sz="1800" smtClean="0"/>
              <a:t>Торговый советник </a:t>
            </a:r>
            <a:endParaRPr lang="ru-RU" sz="1800" dirty="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06206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8899" y="3079291"/>
            <a:ext cx="1201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Преимущества и ограничения </a:t>
            </a:r>
            <a:r>
              <a:rPr lang="ru-RU" sz="4000" dirty="0" smtClean="0"/>
              <a:t>решения</a:t>
            </a:r>
            <a:endParaRPr lang="ru-RU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smtClean="0"/>
              <a:t>AlgoPack + Backtrader +</a:t>
            </a:r>
            <a:r>
              <a:rPr lang="ru-RU" sz="1800" smtClean="0"/>
              <a:t>Торговый советник </a:t>
            </a:r>
            <a:endParaRPr lang="ru-RU" sz="1800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5710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1600" y="101600"/>
            <a:ext cx="1201420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Преимущества и ограничения </a:t>
            </a:r>
            <a:r>
              <a:rPr lang="ru-RU" sz="2400" dirty="0" smtClean="0"/>
              <a:t>решения</a:t>
            </a:r>
            <a:endParaRPr lang="ru-RU" sz="2400" dirty="0"/>
          </a:p>
          <a:p>
            <a:r>
              <a:rPr lang="ru-RU" sz="2400" dirty="0"/>
              <a:t/>
            </a:r>
            <a:br>
              <a:rPr lang="ru-RU" sz="2400" dirty="0"/>
            </a:br>
            <a:r>
              <a:rPr lang="ru-RU" sz="2000" dirty="0" smtClean="0"/>
              <a:t>Преимущества:</a:t>
            </a:r>
          </a:p>
          <a:p>
            <a:endParaRPr lang="ru-R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/>
              <a:t>использование </a:t>
            </a:r>
            <a:r>
              <a:rPr lang="ru-RU" sz="2000" dirty="0" err="1" smtClean="0"/>
              <a:t>нейросети</a:t>
            </a:r>
            <a:r>
              <a:rPr lang="ru-RU" sz="2000" dirty="0" smtClean="0"/>
              <a:t> позволяет находить неявные формации </a:t>
            </a:r>
            <a:r>
              <a:rPr lang="ru-RU" sz="2000" dirty="0" smtClean="0"/>
              <a:t>в </a:t>
            </a:r>
            <a:r>
              <a:rPr lang="ru-RU" sz="2000" dirty="0" smtClean="0"/>
              <a:t>данных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/>
              <a:t>есть возможность адаптации </a:t>
            </a:r>
            <a:r>
              <a:rPr lang="ru-RU" sz="2000" dirty="0" err="1" smtClean="0"/>
              <a:t>нейросети</a:t>
            </a:r>
            <a:r>
              <a:rPr lang="ru-RU" sz="2000" dirty="0" smtClean="0"/>
              <a:t> к новым данным, путем её постоянного </a:t>
            </a:r>
            <a:r>
              <a:rPr lang="ru-RU" sz="2000" dirty="0" err="1" smtClean="0"/>
              <a:t>дообучения</a:t>
            </a:r>
            <a:endParaRPr lang="ru-RU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/>
              <a:t>использование </a:t>
            </a:r>
            <a:r>
              <a:rPr lang="ru-RU" sz="2000" dirty="0" err="1" smtClean="0"/>
              <a:t>нейросетей</a:t>
            </a:r>
            <a:r>
              <a:rPr lang="ru-RU" sz="2000" dirty="0" smtClean="0"/>
              <a:t> повышает точность предсказаний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000" dirty="0"/>
          </a:p>
          <a:p>
            <a:endParaRPr lang="ru-RU" sz="2000" dirty="0" smtClean="0"/>
          </a:p>
          <a:p>
            <a:r>
              <a:rPr lang="ru-RU" sz="2000" dirty="0" smtClean="0"/>
              <a:t>Ограничения:</a:t>
            </a:r>
          </a:p>
          <a:p>
            <a:endParaRPr lang="ru-R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/>
              <a:t>использование ошибочных данных в процессе обучения, приводит к неправильным предсказаниям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/>
              <a:t>есть большая трудоемкость в подготовке данных и модели для обучения </a:t>
            </a:r>
            <a:r>
              <a:rPr lang="ru-RU" sz="2000" dirty="0" err="1" smtClean="0"/>
              <a:t>нейросети</a:t>
            </a:r>
            <a:endParaRPr lang="ru-RU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/>
              <a:t>для успешной торговли, только одной </a:t>
            </a:r>
            <a:r>
              <a:rPr lang="ru-RU" sz="2000" dirty="0" err="1" smtClean="0"/>
              <a:t>нейросети</a:t>
            </a:r>
            <a:r>
              <a:rPr lang="ru-RU" sz="2000" dirty="0" smtClean="0"/>
              <a:t> недостаточно </a:t>
            </a:r>
          </a:p>
          <a:p>
            <a:pPr marL="285750" indent="-285750">
              <a:buFontTx/>
              <a:buChar char="-"/>
            </a:pPr>
            <a:endParaRPr lang="ru-RU" sz="2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smtClean="0"/>
              <a:t>AlgoPack + Backtrader +</a:t>
            </a:r>
            <a:r>
              <a:rPr lang="ru-RU" sz="1800" smtClean="0"/>
              <a:t>Торговый советник </a:t>
            </a:r>
            <a:endParaRPr lang="ru-RU" sz="1800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9394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8899" y="3079291"/>
            <a:ext cx="1201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Демонстрация </a:t>
            </a:r>
            <a:r>
              <a:rPr lang="ru-RU" sz="4000" dirty="0"/>
              <a:t>функционирования </a:t>
            </a:r>
            <a:r>
              <a:rPr lang="ru-RU" sz="4000" dirty="0" smtClean="0"/>
              <a:t>решения</a:t>
            </a:r>
            <a:endParaRPr lang="ru-RU" sz="36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smtClean="0"/>
              <a:t>AlgoPack + Backtrader +</a:t>
            </a:r>
            <a:r>
              <a:rPr lang="ru-RU" sz="1800" smtClean="0"/>
              <a:t>Торговый советник </a:t>
            </a:r>
            <a:endParaRPr lang="ru-RU" sz="1800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32282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23086" y="6035825"/>
            <a:ext cx="3468914" cy="610508"/>
          </a:xfrm>
        </p:spPr>
        <p:txBody>
          <a:bodyPr>
            <a:noAutofit/>
          </a:bodyPr>
          <a:lstStyle/>
          <a:p>
            <a:r>
              <a:rPr lang="en-US" sz="1800" dirty="0" err="1"/>
              <a:t>AlgoPack</a:t>
            </a:r>
            <a:r>
              <a:rPr lang="en-US" sz="1800" dirty="0"/>
              <a:t> + </a:t>
            </a:r>
            <a:r>
              <a:rPr lang="en-US" sz="1800" dirty="0" err="1" smtClean="0"/>
              <a:t>Backtrader</a:t>
            </a:r>
            <a:r>
              <a:rPr lang="en-US" sz="1800" dirty="0" smtClean="0"/>
              <a:t> </a:t>
            </a:r>
            <a:r>
              <a:rPr lang="en-US" sz="1800" dirty="0"/>
              <a:t>+</a:t>
            </a:r>
            <a:r>
              <a:rPr lang="ru-RU" sz="1800" dirty="0"/>
              <a:t>Торговый советник </a:t>
            </a:r>
            <a:endParaRPr lang="ru-RU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41932" y="6646332"/>
            <a:ext cx="2650067" cy="211667"/>
          </a:xfrm>
        </p:spPr>
        <p:txBody>
          <a:bodyPr>
            <a:normAutofit fontScale="77500" lnSpcReduction="20000"/>
          </a:bodyPr>
          <a:lstStyle/>
          <a:p>
            <a:r>
              <a:rPr lang="ru-RU" sz="1200" dirty="0"/>
              <a:t>с использованием </a:t>
            </a:r>
            <a:r>
              <a:rPr lang="ru-RU" sz="1200" dirty="0" err="1"/>
              <a:t>нейросетей</a:t>
            </a:r>
            <a:endParaRPr lang="ru-RU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8899" y="3079291"/>
            <a:ext cx="1201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Задачи </a:t>
            </a:r>
            <a:r>
              <a:rPr lang="ru-RU" sz="4000" dirty="0" err="1" smtClean="0"/>
              <a:t>Хакатона</a:t>
            </a:r>
            <a:r>
              <a:rPr lang="ru-RU" sz="4000" dirty="0" smtClean="0"/>
              <a:t> </a:t>
            </a:r>
            <a:r>
              <a:rPr lang="en-US" sz="4000" dirty="0" smtClean="0"/>
              <a:t>Go </a:t>
            </a:r>
            <a:r>
              <a:rPr lang="en-US" sz="4000" dirty="0" err="1" smtClean="0"/>
              <a:t>Algo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41275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1600" y="101600"/>
            <a:ext cx="12014200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Структура проекта торгового </a:t>
            </a:r>
            <a:r>
              <a:rPr lang="ru-RU" sz="2400" dirty="0" smtClean="0"/>
              <a:t>советника</a:t>
            </a:r>
            <a:endParaRPr lang="ru-RU" sz="2400" dirty="0"/>
          </a:p>
          <a:p>
            <a:r>
              <a:rPr lang="ru-RU" sz="2400" dirty="0"/>
              <a:t/>
            </a:r>
            <a:br>
              <a:rPr lang="ru-RU" sz="2400" dirty="0"/>
            </a:br>
            <a:r>
              <a:rPr lang="ru-RU" sz="2000" dirty="0" smtClean="0"/>
              <a:t>Проект торгового </a:t>
            </a:r>
            <a:r>
              <a:rPr lang="ru-RU" sz="2000" dirty="0" smtClean="0"/>
              <a:t>советника состоит </a:t>
            </a:r>
            <a:r>
              <a:rPr lang="ru-RU" sz="2000" dirty="0" smtClean="0"/>
              <a:t>из 7 файлов, функционал каждого следует из их именования:</a:t>
            </a:r>
          </a:p>
          <a:p>
            <a:endParaRPr lang="ru-RU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1_get_historical_data_for_strategy_from_moex.py</a:t>
            </a:r>
            <a:endParaRPr lang="ru-RU" sz="2000" dirty="0" smtClean="0"/>
          </a:p>
          <a:p>
            <a:pPr lvl="1"/>
            <a:r>
              <a:rPr lang="ru-RU" sz="2000" dirty="0" smtClean="0"/>
              <a:t>- получение исторических данных </a:t>
            </a:r>
            <a:r>
              <a:rPr lang="ru-RU" sz="2000" dirty="0"/>
              <a:t>по </a:t>
            </a:r>
            <a:r>
              <a:rPr lang="ru-RU" sz="2000" dirty="0" smtClean="0"/>
              <a:t>акциям</a:t>
            </a:r>
          </a:p>
          <a:p>
            <a:pPr lvl="1"/>
            <a:r>
              <a:rPr lang="ru-RU" sz="500" dirty="0" smtClean="0"/>
              <a:t> </a:t>
            </a:r>
            <a:endParaRPr lang="en-US" sz="5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2_choosing_metrics_for_neural_network.ipynb</a:t>
            </a:r>
            <a:endParaRPr lang="ru-RU" sz="2000" dirty="0" smtClean="0"/>
          </a:p>
          <a:p>
            <a:r>
              <a:rPr lang="ru-RU" sz="2000" dirty="0"/>
              <a:t>	- </a:t>
            </a:r>
            <a:r>
              <a:rPr lang="ru-RU" sz="2000" dirty="0" smtClean="0"/>
              <a:t>изучение данных, выбор метрик, подготовка </a:t>
            </a:r>
            <a:r>
              <a:rPr lang="ru-RU" sz="2000" dirty="0" err="1" smtClean="0"/>
              <a:t>датасетов</a:t>
            </a:r>
            <a:endParaRPr lang="ru-RU" sz="2000" dirty="0" smtClean="0"/>
          </a:p>
          <a:p>
            <a:pPr marL="0" lvl="1"/>
            <a:r>
              <a:rPr lang="ru-RU" sz="500" dirty="0"/>
              <a:t> </a:t>
            </a:r>
            <a:endParaRPr lang="en-US" sz="5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3_train_neural_network_for_one_symbol.py</a:t>
            </a:r>
            <a:endParaRPr lang="ru-RU" sz="2000" dirty="0" smtClean="0"/>
          </a:p>
          <a:p>
            <a:r>
              <a:rPr lang="ru-RU" sz="2000" dirty="0"/>
              <a:t>	- </a:t>
            </a:r>
            <a:r>
              <a:rPr lang="ru-RU" sz="2000" dirty="0" smtClean="0"/>
              <a:t>обучение </a:t>
            </a:r>
            <a:r>
              <a:rPr lang="ru-RU" sz="2000" dirty="0" err="1" smtClean="0"/>
              <a:t>нейросети</a:t>
            </a:r>
            <a:r>
              <a:rPr lang="ru-RU" sz="2000" dirty="0" smtClean="0"/>
              <a:t> на одном </a:t>
            </a:r>
            <a:r>
              <a:rPr lang="ru-RU" sz="2000" dirty="0" err="1" smtClean="0"/>
              <a:t>тикере</a:t>
            </a:r>
            <a:endParaRPr lang="ru-RU" sz="2000" dirty="0" smtClean="0"/>
          </a:p>
          <a:p>
            <a:pPr marL="0" lvl="1"/>
            <a:r>
              <a:rPr lang="ru-RU" sz="500" dirty="0"/>
              <a:t> </a:t>
            </a:r>
            <a:endParaRPr lang="en-US" sz="5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4_check_predictions_by_neural_network_for_one_symbol.py</a:t>
            </a:r>
            <a:endParaRPr lang="ru-RU" sz="2000" dirty="0" smtClean="0"/>
          </a:p>
          <a:p>
            <a:r>
              <a:rPr lang="ru-RU" sz="2000" dirty="0"/>
              <a:t>	</a:t>
            </a:r>
            <a:r>
              <a:rPr lang="ru-RU" sz="2000" dirty="0" smtClean="0"/>
              <a:t>- проверка </a:t>
            </a:r>
            <a:r>
              <a:rPr lang="ru-RU" sz="2000" dirty="0"/>
              <a:t>предсказаний сделанных </a:t>
            </a:r>
            <a:r>
              <a:rPr lang="ru-RU" sz="2000" dirty="0" err="1" smtClean="0"/>
              <a:t>нейросетью</a:t>
            </a:r>
            <a:r>
              <a:rPr lang="ru-RU" sz="2000" dirty="0" smtClean="0"/>
              <a:t> на одном </a:t>
            </a:r>
            <a:r>
              <a:rPr lang="ru-RU" sz="2000" dirty="0" err="1" smtClean="0"/>
              <a:t>тикере</a:t>
            </a:r>
            <a:endParaRPr lang="ru-RU" sz="2000" dirty="0" smtClean="0"/>
          </a:p>
          <a:p>
            <a:pPr marL="0" lvl="1"/>
            <a:r>
              <a:rPr lang="ru-RU" sz="500" dirty="0"/>
              <a:t> </a:t>
            </a:r>
            <a:endParaRPr lang="en-US" sz="5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5_train_neural_network_for_many_symbols.py</a:t>
            </a:r>
            <a:endParaRPr lang="ru-RU" sz="2000" dirty="0" smtClean="0"/>
          </a:p>
          <a:p>
            <a:r>
              <a:rPr lang="ru-RU" sz="2000" dirty="0"/>
              <a:t>	- </a:t>
            </a:r>
            <a:r>
              <a:rPr lang="ru-RU" sz="2000" dirty="0"/>
              <a:t>обучение </a:t>
            </a:r>
            <a:r>
              <a:rPr lang="ru-RU" sz="2000" dirty="0" err="1"/>
              <a:t>нейросети</a:t>
            </a:r>
            <a:r>
              <a:rPr lang="ru-RU" sz="2000" dirty="0"/>
              <a:t> на </a:t>
            </a:r>
            <a:r>
              <a:rPr lang="ru-RU" sz="2000" dirty="0" smtClean="0"/>
              <a:t>множестве </a:t>
            </a:r>
            <a:r>
              <a:rPr lang="ru-RU" sz="2000" dirty="0" err="1" smtClean="0"/>
              <a:t>тикеров</a:t>
            </a:r>
            <a:r>
              <a:rPr lang="ru-RU" sz="2000" dirty="0" smtClean="0"/>
              <a:t> из индекса</a:t>
            </a:r>
            <a:endParaRPr lang="ru-RU" sz="2000" dirty="0"/>
          </a:p>
          <a:p>
            <a:pPr marL="0" lvl="1"/>
            <a:r>
              <a:rPr lang="ru-RU" sz="500" dirty="0" smtClean="0"/>
              <a:t> </a:t>
            </a:r>
            <a:endParaRPr lang="en-US" sz="5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6_live_update_adviser_data.py </a:t>
            </a:r>
            <a:endParaRPr lang="ru-RU" sz="2000" dirty="0" smtClean="0"/>
          </a:p>
          <a:p>
            <a:r>
              <a:rPr lang="ru-RU" sz="2000" dirty="0"/>
              <a:t>	- </a:t>
            </a:r>
            <a:r>
              <a:rPr lang="ru-RU" sz="2000" dirty="0" smtClean="0"/>
              <a:t>формирование файла </a:t>
            </a:r>
            <a:r>
              <a:rPr lang="ru-RU" sz="2000" dirty="0"/>
              <a:t>с предсказаниями, который требуется для торгового советника</a:t>
            </a:r>
            <a:endParaRPr lang="ru-RU" sz="2000" dirty="0" smtClean="0"/>
          </a:p>
          <a:p>
            <a:pPr marL="0" lvl="1"/>
            <a:r>
              <a:rPr lang="ru-RU" sz="500" dirty="0"/>
              <a:t> </a:t>
            </a:r>
            <a:endParaRPr lang="en-US" sz="5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7_run_adviser_for_investors.py </a:t>
            </a:r>
            <a:endParaRPr lang="ru-RU" sz="2000" dirty="0" smtClean="0"/>
          </a:p>
          <a:p>
            <a:r>
              <a:rPr lang="ru-RU" sz="2000" dirty="0"/>
              <a:t>	</a:t>
            </a:r>
            <a:r>
              <a:rPr lang="ru-RU" sz="2000" dirty="0" smtClean="0"/>
              <a:t>-</a:t>
            </a:r>
            <a:r>
              <a:rPr lang="en-US" sz="2000" dirty="0" smtClean="0"/>
              <a:t> </a:t>
            </a:r>
            <a:r>
              <a:rPr lang="ru-RU" sz="2000" dirty="0" smtClean="0"/>
              <a:t>торговый советник, </a:t>
            </a:r>
            <a:r>
              <a:rPr lang="en-US" sz="2000" dirty="0" smtClean="0"/>
              <a:t>online </a:t>
            </a:r>
            <a:r>
              <a:rPr lang="ru-RU" sz="2000" dirty="0" smtClean="0"/>
              <a:t>отображающий </a:t>
            </a:r>
            <a:r>
              <a:rPr lang="ru-RU" sz="2000" dirty="0"/>
              <a:t>предсказания по акциям из индекса</a:t>
            </a:r>
          </a:p>
          <a:p>
            <a:endParaRPr lang="en-US" sz="2000" dirty="0"/>
          </a:p>
          <a:p>
            <a:endParaRPr lang="ru-RU" sz="2000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0" y="6627704"/>
            <a:ext cx="3581400" cy="2455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200" dirty="0"/>
              <a:t>Демонстрация функционирования решения</a:t>
            </a:r>
            <a:endParaRPr lang="ru-RU" sz="10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 err="1" smtClean="0"/>
              <a:t>AlgoPack</a:t>
            </a:r>
            <a:r>
              <a:rPr lang="en-US" sz="1800" dirty="0" smtClean="0"/>
              <a:t> + </a:t>
            </a:r>
            <a:r>
              <a:rPr lang="en-US" sz="1800" dirty="0" err="1" smtClean="0"/>
              <a:t>Backtrader</a:t>
            </a:r>
            <a:r>
              <a:rPr lang="en-US" sz="1800" dirty="0" smtClean="0"/>
              <a:t> +</a:t>
            </a:r>
            <a:r>
              <a:rPr lang="ru-RU" sz="1800" dirty="0" smtClean="0"/>
              <a:t>Торговый советник </a:t>
            </a:r>
            <a:endParaRPr lang="ru-RU" sz="1800" dirty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95694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1600" y="101600"/>
            <a:ext cx="12014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П</a:t>
            </a:r>
            <a:r>
              <a:rPr lang="ru-RU" sz="2400" dirty="0" smtClean="0"/>
              <a:t>олучение </a:t>
            </a:r>
            <a:r>
              <a:rPr lang="ru-RU" sz="2400" dirty="0"/>
              <a:t>исторических </a:t>
            </a:r>
            <a:r>
              <a:rPr lang="ru-RU" sz="2400" dirty="0" smtClean="0"/>
              <a:t>данных</a:t>
            </a:r>
          </a:p>
          <a:p>
            <a:pPr algn="ctr"/>
            <a:endParaRPr lang="ru-RU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/>
              <a:t>1_get_historical_data_for_strategy_from_moex.py</a:t>
            </a:r>
            <a:endParaRPr lang="ru-RU" sz="2000" dirty="0" smtClean="0"/>
          </a:p>
          <a:p>
            <a:pPr lvl="1"/>
            <a:r>
              <a:rPr lang="ru-RU" sz="2000" dirty="0" smtClean="0"/>
              <a:t>- получение исторических данных </a:t>
            </a:r>
            <a:r>
              <a:rPr lang="ru-RU" sz="2000" dirty="0"/>
              <a:t>по </a:t>
            </a:r>
            <a:r>
              <a:rPr lang="ru-RU" sz="2000" dirty="0" smtClean="0"/>
              <a:t>акциям</a:t>
            </a:r>
            <a:r>
              <a:rPr lang="ru-RU" sz="500" dirty="0" smtClean="0"/>
              <a:t> </a:t>
            </a:r>
            <a:endParaRPr lang="en-US" sz="500" dirty="0" smtClean="0"/>
          </a:p>
          <a:p>
            <a:endParaRPr lang="ru-RU" sz="2000" dirty="0" smtClean="0"/>
          </a:p>
          <a:p>
            <a:r>
              <a:rPr lang="ru-RU" sz="2000" dirty="0"/>
              <a:t>Исторические данные для обучения </a:t>
            </a:r>
            <a:r>
              <a:rPr lang="ru-RU" sz="2000" dirty="0" err="1"/>
              <a:t>нейросети</a:t>
            </a:r>
            <a:r>
              <a:rPr lang="ru-RU" sz="2000" dirty="0"/>
              <a:t> мы получаем с MOEX. </a:t>
            </a:r>
            <a:endParaRPr lang="ru-RU" sz="2000" dirty="0" smtClean="0"/>
          </a:p>
          <a:p>
            <a:endParaRPr lang="ru-RU" sz="2000" dirty="0"/>
          </a:p>
          <a:p>
            <a:r>
              <a:rPr lang="ru-RU" sz="2000" dirty="0"/>
              <a:t>Полученные исторические данные сохраняются в каталоге </a:t>
            </a:r>
            <a:r>
              <a:rPr lang="ru-RU" sz="2000" dirty="0" err="1"/>
              <a:t>csv</a:t>
            </a:r>
            <a:r>
              <a:rPr lang="ru-RU" sz="2000" dirty="0"/>
              <a:t> в CSV файлах.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6627704"/>
            <a:ext cx="3581400" cy="2455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200" dirty="0"/>
              <a:t>Демонстрация функционирования решения</a:t>
            </a:r>
            <a:endParaRPr lang="ru-RU" sz="1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06" y="3025705"/>
            <a:ext cx="11865532" cy="2851363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 err="1" smtClean="0"/>
              <a:t>AlgoPack</a:t>
            </a:r>
            <a:r>
              <a:rPr lang="en-US" sz="1800" dirty="0" smtClean="0"/>
              <a:t> + </a:t>
            </a:r>
            <a:r>
              <a:rPr lang="en-US" sz="1800" dirty="0" err="1" smtClean="0"/>
              <a:t>Backtrader</a:t>
            </a:r>
            <a:r>
              <a:rPr lang="en-US" sz="1800" dirty="0" smtClean="0"/>
              <a:t> +</a:t>
            </a:r>
            <a:r>
              <a:rPr lang="ru-RU" sz="1800" dirty="0" smtClean="0"/>
              <a:t>Торговый советник </a:t>
            </a:r>
            <a:endParaRPr lang="ru-RU" sz="1800" dirty="0"/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94347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1600" y="101600"/>
            <a:ext cx="12014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Исследование данных, подготовка</a:t>
            </a:r>
            <a:r>
              <a:rPr lang="ru-RU" sz="2400" dirty="0" smtClean="0"/>
              <a:t> набора </a:t>
            </a:r>
            <a:r>
              <a:rPr lang="ru-RU" sz="2400" dirty="0"/>
              <a:t>данных</a:t>
            </a:r>
            <a:endParaRPr lang="ru-RU" sz="2400" dirty="0" smtClean="0"/>
          </a:p>
          <a:p>
            <a:pPr algn="ctr"/>
            <a:endParaRPr lang="ru-RU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2_choosing_metrics_for_neural_network.ipynb </a:t>
            </a:r>
            <a:endParaRPr lang="ru-RU" sz="2000" dirty="0" smtClean="0"/>
          </a:p>
          <a:p>
            <a:r>
              <a:rPr lang="ru-RU" sz="2000" dirty="0" smtClean="0"/>
              <a:t>	- </a:t>
            </a:r>
            <a:r>
              <a:rPr lang="ru-RU" sz="2000" dirty="0"/>
              <a:t>изучение данных, выбор метрик, подготовка </a:t>
            </a:r>
            <a:r>
              <a:rPr lang="ru-RU" sz="2000" dirty="0" err="1" smtClean="0"/>
              <a:t>датасетов</a:t>
            </a:r>
            <a:endParaRPr lang="ru-RU" sz="2000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0" y="6627704"/>
            <a:ext cx="3581400" cy="2455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200" dirty="0"/>
              <a:t>Демонстрация функционирования решения</a:t>
            </a:r>
            <a:endParaRPr lang="ru-RU" sz="1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 err="1" smtClean="0"/>
              <a:t>AlgoPack</a:t>
            </a:r>
            <a:r>
              <a:rPr lang="en-US" sz="1800" dirty="0" smtClean="0"/>
              <a:t> + </a:t>
            </a:r>
            <a:r>
              <a:rPr lang="en-US" sz="1800" dirty="0" err="1" smtClean="0"/>
              <a:t>Backtrader</a:t>
            </a:r>
            <a:r>
              <a:rPr lang="en-US" sz="1800" dirty="0" smtClean="0"/>
              <a:t> +</a:t>
            </a:r>
            <a:r>
              <a:rPr lang="ru-RU" sz="1800" dirty="0" smtClean="0"/>
              <a:t>Торговый советник </a:t>
            </a:r>
            <a:endParaRPr lang="ru-RU" sz="1800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93" y="1599360"/>
            <a:ext cx="4952781" cy="49771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853" y="1556616"/>
            <a:ext cx="6546003" cy="43855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659" y="4929127"/>
            <a:ext cx="6642406" cy="17965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41" y="3607755"/>
            <a:ext cx="6181300" cy="17808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3997" y="1979606"/>
            <a:ext cx="7092166" cy="206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5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1600" y="101600"/>
            <a:ext cx="120142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Обучение </a:t>
            </a:r>
            <a:r>
              <a:rPr lang="ru-RU" sz="2400" dirty="0" err="1"/>
              <a:t>нейросети</a:t>
            </a:r>
            <a:endParaRPr lang="ru-RU" sz="2400" dirty="0" smtClean="0"/>
          </a:p>
          <a:p>
            <a:pPr algn="ctr"/>
            <a:endParaRPr lang="ru-RU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/>
              <a:t>3_train_neural_network_for_one_symbol.py</a:t>
            </a:r>
            <a:r>
              <a:rPr lang="ru-RU" sz="2000" dirty="0" smtClean="0"/>
              <a:t> и </a:t>
            </a:r>
            <a:r>
              <a:rPr lang="en-US" sz="2000" dirty="0" smtClean="0"/>
              <a:t>5_train_neural_network_for_many_symbols.py</a:t>
            </a:r>
            <a:endParaRPr lang="ru-RU" sz="2000" dirty="0" smtClean="0"/>
          </a:p>
          <a:p>
            <a:r>
              <a:rPr lang="ru-RU" sz="2000" dirty="0" smtClean="0"/>
              <a:t>	- обучение </a:t>
            </a:r>
            <a:r>
              <a:rPr lang="ru-RU" sz="2000" dirty="0" err="1" smtClean="0"/>
              <a:t>нейросети</a:t>
            </a:r>
            <a:endParaRPr lang="ru-RU" sz="2000" dirty="0" smtClean="0"/>
          </a:p>
          <a:p>
            <a:endParaRPr lang="ru-RU" sz="2000" dirty="0"/>
          </a:p>
          <a:p>
            <a:r>
              <a:rPr lang="ru-RU" sz="2000" dirty="0"/>
              <a:t>Используем </a:t>
            </a:r>
            <a:r>
              <a:rPr lang="ru-RU" sz="2000" dirty="0" smtClean="0"/>
              <a:t>нейронную </a:t>
            </a:r>
            <a:r>
              <a:rPr lang="ru-RU" sz="2000" dirty="0"/>
              <a:t>сеть </a:t>
            </a:r>
            <a:r>
              <a:rPr lang="en-US" sz="2000" dirty="0" smtClean="0"/>
              <a:t>LSTM</a:t>
            </a:r>
            <a:r>
              <a:rPr lang="ru-RU" sz="2000" dirty="0" smtClean="0"/>
              <a:t> - </a:t>
            </a:r>
            <a:r>
              <a:rPr lang="en-US" sz="2000" dirty="0" smtClean="0"/>
              <a:t>Long </a:t>
            </a:r>
            <a:r>
              <a:rPr lang="en-US" sz="2000" dirty="0"/>
              <a:t>short-term </a:t>
            </a:r>
            <a:r>
              <a:rPr lang="en-US" sz="2000" dirty="0" smtClean="0"/>
              <a:t>memory</a:t>
            </a:r>
            <a:r>
              <a:rPr lang="ru-RU" sz="2000" dirty="0" smtClean="0"/>
              <a:t>.</a:t>
            </a:r>
            <a:endParaRPr lang="ru-RU" sz="2000" dirty="0"/>
          </a:p>
          <a:p>
            <a:endParaRPr lang="ru-RU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1" y="2532742"/>
            <a:ext cx="3479281" cy="3536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978399" y="2730948"/>
            <a:ext cx="2235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800" dirty="0" smtClean="0"/>
              <a:t>=</a:t>
            </a:r>
            <a:r>
              <a:rPr lang="en-US" sz="13800" dirty="0" smtClean="0"/>
              <a:t>&gt;</a:t>
            </a:r>
            <a:endParaRPr lang="ru-RU" sz="13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974" y="2532742"/>
            <a:ext cx="3490385" cy="3525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268133" y="5050400"/>
            <a:ext cx="5681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После обучения </a:t>
            </a:r>
            <a:r>
              <a:rPr lang="ru-RU" sz="2000" dirty="0" err="1" smtClean="0"/>
              <a:t>нейросеть</a:t>
            </a:r>
            <a:endParaRPr lang="ru-RU" sz="2000" dirty="0" smtClean="0"/>
          </a:p>
          <a:p>
            <a:pPr algn="ctr"/>
            <a:r>
              <a:rPr lang="ru-RU" sz="2000" dirty="0" smtClean="0"/>
              <a:t>приобретает некоторое подобие ИИ</a:t>
            </a:r>
          </a:p>
          <a:p>
            <a:pPr algn="ctr"/>
            <a:endParaRPr lang="en-US" sz="2000" dirty="0" smtClean="0"/>
          </a:p>
          <a:p>
            <a:pPr algn="ctr"/>
            <a:r>
              <a:rPr lang="ru-RU" sz="2000" dirty="0" smtClean="0"/>
              <a:t>Теперь она умеет прогнозировать </a:t>
            </a:r>
          </a:p>
          <a:p>
            <a:pPr algn="ctr"/>
            <a:r>
              <a:rPr lang="ru-RU" sz="2000" dirty="0" smtClean="0"/>
              <a:t>вероятное поведение цены </a:t>
            </a:r>
            <a:endParaRPr lang="ru-RU" sz="2000" dirty="0"/>
          </a:p>
          <a:p>
            <a:pPr algn="ctr"/>
            <a:endParaRPr lang="ru-RU" sz="2000" dirty="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0" y="6627704"/>
            <a:ext cx="3581400" cy="2455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200" dirty="0"/>
              <a:t>Демонстрация функционирования решения</a:t>
            </a:r>
            <a:endParaRPr lang="ru-RU" sz="10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 err="1" smtClean="0"/>
              <a:t>AlgoPack</a:t>
            </a:r>
            <a:r>
              <a:rPr lang="en-US" sz="1800" dirty="0" smtClean="0"/>
              <a:t> + </a:t>
            </a:r>
            <a:r>
              <a:rPr lang="en-US" sz="1800" dirty="0" err="1" smtClean="0"/>
              <a:t>Backtrader</a:t>
            </a:r>
            <a:r>
              <a:rPr lang="en-US" sz="1800" dirty="0" smtClean="0"/>
              <a:t> +</a:t>
            </a:r>
            <a:r>
              <a:rPr lang="ru-RU" sz="1800" dirty="0" smtClean="0"/>
              <a:t>Торговый советник </a:t>
            </a:r>
            <a:endParaRPr lang="ru-RU" sz="1800" dirty="0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06344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1600" y="101600"/>
            <a:ext cx="12014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Проверка </a:t>
            </a:r>
            <a:r>
              <a:rPr lang="ru-RU" sz="2400" dirty="0"/>
              <a:t>предсказаний </a:t>
            </a:r>
            <a:r>
              <a:rPr lang="ru-RU" sz="2400" dirty="0" err="1" smtClean="0"/>
              <a:t>нейросети</a:t>
            </a:r>
            <a:endParaRPr lang="ru-RU" sz="2400" dirty="0" smtClean="0"/>
          </a:p>
          <a:p>
            <a:pPr algn="ctr"/>
            <a:endParaRPr lang="ru-RU" sz="2400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4_check_predictions_by_neural_network_for_one_symbol.py</a:t>
            </a:r>
            <a:endParaRPr lang="ru-RU" sz="2000" dirty="0" smtClean="0"/>
          </a:p>
          <a:p>
            <a:r>
              <a:rPr lang="ru-RU" sz="2000" dirty="0" smtClean="0"/>
              <a:t>	- проверка предсказаний сделанных </a:t>
            </a:r>
            <a:r>
              <a:rPr lang="ru-RU" sz="2000" dirty="0" err="1" smtClean="0"/>
              <a:t>нейросетью</a:t>
            </a:r>
            <a:endParaRPr lang="en-US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619070" y="1718734"/>
            <a:ext cx="3412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Как говорится просто проверить </a:t>
            </a:r>
            <a:r>
              <a:rPr lang="ru-RU" sz="2000" dirty="0" smtClean="0"/>
              <a:t>– что всё </a:t>
            </a:r>
            <a:r>
              <a:rPr lang="ru-RU" sz="2000" dirty="0"/>
              <a:t>Ок</a:t>
            </a:r>
            <a:endParaRPr lang="en-US" sz="2000" dirty="0" smtClean="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0" y="6627704"/>
            <a:ext cx="3581400" cy="2455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200" dirty="0"/>
              <a:t>Демонстрация функционирования решения</a:t>
            </a:r>
            <a:endParaRPr lang="ru-RU" sz="10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 err="1" smtClean="0"/>
              <a:t>AlgoPack</a:t>
            </a:r>
            <a:r>
              <a:rPr lang="en-US" sz="1800" dirty="0" smtClean="0"/>
              <a:t> + </a:t>
            </a:r>
            <a:r>
              <a:rPr lang="en-US" sz="1800" dirty="0" err="1" smtClean="0"/>
              <a:t>Backtrader</a:t>
            </a:r>
            <a:r>
              <a:rPr lang="en-US" sz="1800" dirty="0" smtClean="0"/>
              <a:t> +</a:t>
            </a:r>
            <a:r>
              <a:rPr lang="ru-RU" sz="1800" dirty="0" smtClean="0"/>
              <a:t>Торговый советник </a:t>
            </a:r>
            <a:endParaRPr lang="ru-RU" sz="1800" dirty="0"/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075" y="1556616"/>
            <a:ext cx="6274122" cy="49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7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1600" y="101600"/>
            <a:ext cx="12014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Ф</a:t>
            </a:r>
            <a:r>
              <a:rPr lang="ru-RU" sz="2400" dirty="0" smtClean="0"/>
              <a:t>ормирование </a:t>
            </a:r>
            <a:r>
              <a:rPr lang="ru-RU" sz="2400" dirty="0"/>
              <a:t>файла с </a:t>
            </a:r>
            <a:r>
              <a:rPr lang="ru-RU" sz="2400" dirty="0" smtClean="0"/>
              <a:t>предсказаниями для </a:t>
            </a:r>
            <a:r>
              <a:rPr lang="ru-RU" sz="2400" dirty="0"/>
              <a:t>торгового советника</a:t>
            </a:r>
            <a:endParaRPr lang="ru-RU" sz="2400" dirty="0" smtClean="0"/>
          </a:p>
          <a:p>
            <a:pPr algn="ctr"/>
            <a:endParaRPr lang="ru-RU" sz="2400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6_live_update_adviser_data.py </a:t>
            </a:r>
            <a:endParaRPr lang="ru-RU" sz="2000" dirty="0"/>
          </a:p>
          <a:p>
            <a:r>
              <a:rPr lang="ru-RU" sz="2000" dirty="0" smtClean="0"/>
              <a:t>	- </a:t>
            </a:r>
            <a:r>
              <a:rPr lang="ru-RU" sz="2000" dirty="0"/>
              <a:t>формирование файла с предсказаниями, который требуется для торгового советника</a:t>
            </a:r>
            <a:r>
              <a:rPr lang="ru-RU" sz="500" dirty="0" smtClean="0"/>
              <a:t>  </a:t>
            </a:r>
            <a:endParaRPr lang="en-US" sz="500" dirty="0" smtClean="0"/>
          </a:p>
          <a:p>
            <a:endParaRPr lang="ru-RU" sz="2000" dirty="0" smtClean="0"/>
          </a:p>
          <a:p>
            <a:endParaRPr lang="ru-RU" sz="2000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0" y="6627704"/>
            <a:ext cx="3581400" cy="2455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200" dirty="0"/>
              <a:t>Демонстрация функционирования решения</a:t>
            </a:r>
            <a:endParaRPr lang="ru-RU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69" y="1883742"/>
            <a:ext cx="11613503" cy="363225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 err="1" smtClean="0"/>
              <a:t>AlgoPack</a:t>
            </a:r>
            <a:r>
              <a:rPr lang="en-US" sz="1800" dirty="0" smtClean="0"/>
              <a:t> + </a:t>
            </a:r>
            <a:r>
              <a:rPr lang="en-US" sz="1800" dirty="0" err="1" smtClean="0"/>
              <a:t>Backtrader</a:t>
            </a:r>
            <a:r>
              <a:rPr lang="en-US" sz="1800" dirty="0" smtClean="0"/>
              <a:t> +</a:t>
            </a:r>
            <a:r>
              <a:rPr lang="ru-RU" sz="1800" dirty="0" smtClean="0"/>
              <a:t>Торговый советник </a:t>
            </a:r>
            <a:endParaRPr lang="ru-RU" sz="1800" dirty="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58693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1600" y="101600"/>
            <a:ext cx="12014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Работа </a:t>
            </a:r>
            <a:r>
              <a:rPr lang="ru-RU" sz="2400" dirty="0"/>
              <a:t>торгового </a:t>
            </a:r>
            <a:r>
              <a:rPr lang="ru-RU" sz="2400" dirty="0" smtClean="0"/>
              <a:t>советника </a:t>
            </a:r>
            <a:r>
              <a:rPr lang="ru-RU" sz="2400" dirty="0"/>
              <a:t>в </a:t>
            </a:r>
            <a:r>
              <a:rPr lang="ru-RU" sz="2400" dirty="0" err="1"/>
              <a:t>live</a:t>
            </a:r>
            <a:r>
              <a:rPr lang="ru-RU" sz="2400" dirty="0"/>
              <a:t> режиме</a:t>
            </a:r>
            <a:endParaRPr lang="ru-RU" sz="2400" dirty="0" smtClean="0"/>
          </a:p>
          <a:p>
            <a:pPr algn="ctr"/>
            <a:endParaRPr lang="ru-RU" sz="2400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7_run_adviser_for_investors.py</a:t>
            </a:r>
            <a:endParaRPr lang="ru-RU" sz="2000" dirty="0" smtClean="0"/>
          </a:p>
          <a:p>
            <a:r>
              <a:rPr lang="ru-RU" sz="2000" dirty="0" smtClean="0"/>
              <a:t>	-</a:t>
            </a:r>
            <a:r>
              <a:rPr lang="en-US" sz="2000" dirty="0" smtClean="0"/>
              <a:t> </a:t>
            </a:r>
            <a:r>
              <a:rPr lang="ru-RU" sz="2000" dirty="0" smtClean="0"/>
              <a:t>запуск торгового </a:t>
            </a:r>
            <a:r>
              <a:rPr lang="ru-RU" sz="2000" dirty="0" smtClean="0"/>
              <a:t>советника </a:t>
            </a:r>
            <a:r>
              <a:rPr lang="ru-RU" sz="2000" dirty="0" smtClean="0"/>
              <a:t>в </a:t>
            </a:r>
            <a:r>
              <a:rPr lang="ru-RU" sz="2000" dirty="0" err="1" smtClean="0"/>
              <a:t>live</a:t>
            </a:r>
            <a:r>
              <a:rPr lang="ru-RU" sz="2000" dirty="0" smtClean="0"/>
              <a:t> режиме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0" y="6627704"/>
            <a:ext cx="3581400" cy="2455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200" dirty="0"/>
              <a:t>Демонстрация функционирования решения</a:t>
            </a:r>
            <a:endParaRPr lang="ru-RU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18" y="1559733"/>
            <a:ext cx="9314313" cy="4904567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 err="1" smtClean="0"/>
              <a:t>AlgoPack</a:t>
            </a:r>
            <a:r>
              <a:rPr lang="en-US" sz="1800" dirty="0" smtClean="0"/>
              <a:t> + </a:t>
            </a:r>
            <a:r>
              <a:rPr lang="en-US" sz="1800" dirty="0" err="1" smtClean="0"/>
              <a:t>Backtrader</a:t>
            </a:r>
            <a:r>
              <a:rPr lang="en-US" sz="1800" dirty="0" smtClean="0"/>
              <a:t> +</a:t>
            </a:r>
            <a:r>
              <a:rPr lang="ru-RU" sz="1800" dirty="0" smtClean="0"/>
              <a:t>Торговый советник </a:t>
            </a:r>
            <a:endParaRPr lang="ru-RU" sz="1800" dirty="0"/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830781" y="1989703"/>
            <a:ext cx="21270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 Цвет </a:t>
            </a:r>
            <a:r>
              <a:rPr lang="ru-RU" dirty="0"/>
              <a:t>ячейки отражает прогноз по этому </a:t>
            </a:r>
            <a:r>
              <a:rPr lang="ru-RU" dirty="0" err="1"/>
              <a:t>тикеру</a:t>
            </a:r>
            <a:r>
              <a:rPr lang="ru-RU" dirty="0"/>
              <a:t>, поэтому даже выросшие в цене </a:t>
            </a:r>
            <a:r>
              <a:rPr lang="ru-RU" dirty="0" err="1"/>
              <a:t>тикеры</a:t>
            </a:r>
            <a:r>
              <a:rPr lang="ru-RU" dirty="0"/>
              <a:t> - могут упасть</a:t>
            </a:r>
            <a:r>
              <a:rPr lang="ru-RU" dirty="0" smtClean="0"/>
              <a:t>)))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58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8899" y="3079291"/>
            <a:ext cx="1201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Деньги</a:t>
            </a:r>
            <a:endParaRPr lang="ru-RU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 err="1" smtClean="0"/>
              <a:t>AlgoPack</a:t>
            </a:r>
            <a:r>
              <a:rPr lang="en-US" sz="1800" dirty="0" smtClean="0"/>
              <a:t> + </a:t>
            </a:r>
            <a:r>
              <a:rPr lang="en-US" sz="1800" dirty="0" err="1" smtClean="0"/>
              <a:t>Backtrader</a:t>
            </a:r>
            <a:r>
              <a:rPr lang="en-US" sz="1800" dirty="0" smtClean="0"/>
              <a:t> +</a:t>
            </a:r>
            <a:r>
              <a:rPr lang="ru-RU" sz="1800" dirty="0" smtClean="0"/>
              <a:t>Торговый советник </a:t>
            </a:r>
            <a:endParaRPr lang="ru-RU" sz="1800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05485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1600" y="101600"/>
            <a:ext cx="12014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Можно ли заработать сейчас с помощью этого советника?</a:t>
            </a:r>
            <a:endParaRPr lang="ru-RU" sz="2400" dirty="0"/>
          </a:p>
          <a:p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000" dirty="0"/>
              <a:t>Прямо сейчас – нет</a:t>
            </a:r>
            <a:r>
              <a:rPr lang="ru-RU" sz="2000" dirty="0" smtClean="0"/>
              <a:t>. </a:t>
            </a:r>
            <a:r>
              <a:rPr lang="ru-RU" sz="2000" dirty="0" smtClean="0"/>
              <a:t>Т.к. требуется более тщательное изучение данных и создания лучших моделей НС. </a:t>
            </a:r>
          </a:p>
          <a:p>
            <a:r>
              <a:rPr lang="ru-RU" sz="2000" dirty="0" smtClean="0"/>
              <a:t>Некоторые модели НС сформировались для отдельных групп акций – совсем низкого качества.</a:t>
            </a:r>
          </a:p>
          <a:p>
            <a:r>
              <a:rPr lang="ru-RU" sz="2000" dirty="0" smtClean="0"/>
              <a:t>Нужно попробовать разные метрики и посмотреть, возможно для разных акций они будут работать по разному с точки зрения предсказаний </a:t>
            </a:r>
            <a:r>
              <a:rPr lang="ru-RU" sz="2000" dirty="0" err="1" smtClean="0"/>
              <a:t>нейросетью</a:t>
            </a:r>
            <a:r>
              <a:rPr lang="ru-RU" sz="2000" dirty="0" smtClean="0"/>
              <a:t>, т.е. нужно больше тестов + гипотез.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2553166"/>
            <a:ext cx="3377141" cy="330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268133" y="5050400"/>
            <a:ext cx="56811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Как </a:t>
            </a:r>
            <a:r>
              <a:rPr lang="ru-RU" sz="2000" dirty="0"/>
              <a:t>вариант, можно заходить в </a:t>
            </a:r>
            <a:endParaRPr lang="ru-RU" sz="2000" dirty="0" smtClean="0"/>
          </a:p>
          <a:p>
            <a:pPr algn="ctr"/>
            <a:r>
              <a:rPr lang="ru-RU" sz="2000" dirty="0" smtClean="0"/>
              <a:t>сделку </a:t>
            </a:r>
            <a:r>
              <a:rPr lang="ru-RU" sz="2000" dirty="0"/>
              <a:t>1 к 3 </a:t>
            </a:r>
            <a:r>
              <a:rPr lang="ru-RU" sz="2000" dirty="0" smtClean="0"/>
              <a:t>или</a:t>
            </a:r>
            <a:endParaRPr lang="en-US" sz="2000" dirty="0" smtClean="0"/>
          </a:p>
          <a:p>
            <a:pPr algn="ctr"/>
            <a:r>
              <a:rPr lang="ru-RU" sz="2000" dirty="0" smtClean="0"/>
              <a:t> </a:t>
            </a:r>
            <a:r>
              <a:rPr lang="ru-RU" sz="2000" dirty="0"/>
              <a:t>1 к 5 со стоп-</a:t>
            </a:r>
            <a:r>
              <a:rPr lang="ru-RU" sz="2000" dirty="0" err="1"/>
              <a:t>лоссом</a:t>
            </a:r>
            <a:r>
              <a:rPr lang="ru-RU" sz="2000" dirty="0"/>
              <a:t>. </a:t>
            </a:r>
            <a:endParaRPr lang="en-US" sz="2000" dirty="0" smtClean="0"/>
          </a:p>
          <a:p>
            <a:pPr algn="ctr"/>
            <a:r>
              <a:rPr lang="ru-RU" sz="2000" dirty="0" smtClean="0"/>
              <a:t>Т.е</a:t>
            </a:r>
            <a:r>
              <a:rPr lang="ru-RU" sz="2000" dirty="0"/>
              <a:t>. ждать профита или стоп-</a:t>
            </a:r>
            <a:r>
              <a:rPr lang="ru-RU" sz="2000" dirty="0" err="1"/>
              <a:t>лосса</a:t>
            </a:r>
            <a:r>
              <a:rPr lang="ru-RU" sz="2000" dirty="0"/>
              <a:t>.))</a:t>
            </a:r>
          </a:p>
          <a:p>
            <a:pPr algn="ctr"/>
            <a:endParaRPr lang="ru-R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240867" y="2688615"/>
            <a:ext cx="2235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800" dirty="0" smtClean="0"/>
              <a:t>=</a:t>
            </a:r>
            <a:r>
              <a:rPr lang="en-US" sz="13800" dirty="0" smtClean="0"/>
              <a:t>&gt;</a:t>
            </a:r>
            <a:endParaRPr lang="ru-RU" sz="13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91" y="2550604"/>
            <a:ext cx="3377142" cy="335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0" y="6629398"/>
            <a:ext cx="856826" cy="2455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200" dirty="0" smtClean="0"/>
              <a:t>ДЕНЬГИ</a:t>
            </a:r>
            <a:endParaRPr lang="ru-RU" sz="10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 err="1" smtClean="0"/>
              <a:t>AlgoPack</a:t>
            </a:r>
            <a:r>
              <a:rPr lang="en-US" sz="1800" dirty="0" smtClean="0"/>
              <a:t> + </a:t>
            </a:r>
            <a:r>
              <a:rPr lang="en-US" sz="1800" dirty="0" err="1" smtClean="0"/>
              <a:t>Backtrader</a:t>
            </a:r>
            <a:r>
              <a:rPr lang="en-US" sz="1800" dirty="0" smtClean="0"/>
              <a:t> +</a:t>
            </a:r>
            <a:r>
              <a:rPr lang="ru-RU" sz="1800" dirty="0" smtClean="0"/>
              <a:t>Торговый советник </a:t>
            </a:r>
            <a:endParaRPr lang="ru-RU" sz="1800" dirty="0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64692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Изображение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9" t="30450" b="20978"/>
          <a:stretch/>
        </p:blipFill>
        <p:spPr bwMode="auto">
          <a:xfrm>
            <a:off x="-59268" y="-42332"/>
            <a:ext cx="12251267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46600" y="3598332"/>
            <a:ext cx="7645399" cy="76199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7103534" y="4360329"/>
            <a:ext cx="5088466" cy="41910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6578600" y="4800598"/>
            <a:ext cx="5613400" cy="41910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6951133" y="5240866"/>
            <a:ext cx="5240867" cy="41910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4453467" y="5689602"/>
            <a:ext cx="7738533" cy="41910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6933" y="4385732"/>
            <a:ext cx="9873192" cy="2472268"/>
          </a:xfrm>
        </p:spPr>
        <p:txBody>
          <a:bodyPr>
            <a:normAutofit/>
          </a:bodyPr>
          <a:lstStyle/>
          <a:p>
            <a:r>
              <a:rPr lang="ru-RU" sz="2000" dirty="0" err="1" smtClean="0"/>
              <a:t>Автор</a:t>
            </a:r>
            <a:r>
              <a:rPr lang="ru-RU" sz="2000" dirty="0" err="1"/>
              <a:t>Ы</a:t>
            </a:r>
            <a:r>
              <a:rPr lang="ru-RU" sz="2000" dirty="0" smtClean="0"/>
              <a:t> </a:t>
            </a:r>
            <a:r>
              <a:rPr lang="ru-RU" sz="2000" dirty="0" err="1" smtClean="0"/>
              <a:t>шпагин</a:t>
            </a:r>
            <a:r>
              <a:rPr lang="ru-RU" sz="2000" dirty="0" smtClean="0"/>
              <a:t> </a:t>
            </a:r>
            <a:r>
              <a:rPr lang="ru-RU" sz="2000" dirty="0" err="1" smtClean="0"/>
              <a:t>олег</a:t>
            </a:r>
            <a:r>
              <a:rPr lang="ru-RU" sz="2000" dirty="0" smtClean="0"/>
              <a:t>, Шпагин Федор</a:t>
            </a:r>
            <a:endParaRPr lang="ru-RU" sz="2000" dirty="0" smtClean="0"/>
          </a:p>
          <a:p>
            <a:r>
              <a:rPr lang="en-US" sz="2000" dirty="0" err="1" smtClean="0"/>
              <a:t>Github</a:t>
            </a:r>
            <a:r>
              <a:rPr lang="en-US" sz="2000" dirty="0"/>
              <a:t>: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github.com/WISEPLAT</a:t>
            </a:r>
            <a:endParaRPr lang="en-US" sz="2000" dirty="0" smtClean="0"/>
          </a:p>
          <a:p>
            <a:r>
              <a:rPr lang="en-US" sz="2000" dirty="0" smtClean="0"/>
              <a:t>TELEGRAM</a:t>
            </a:r>
            <a:r>
              <a:rPr lang="en-US" sz="2000" dirty="0"/>
              <a:t>: </a:t>
            </a:r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t.me/OlegSh777</a:t>
            </a:r>
            <a:endParaRPr lang="en-US" sz="2000" dirty="0" smtClean="0"/>
          </a:p>
          <a:p>
            <a:r>
              <a:rPr lang="en-US" sz="2000" dirty="0"/>
              <a:t>YOUTUBE: </a:t>
            </a:r>
            <a:r>
              <a:rPr lang="en-US" sz="2000" dirty="0">
                <a:hlinkClick r:id="rId5"/>
              </a:rPr>
              <a:t>https://www.youtube.com/@</a:t>
            </a:r>
            <a:r>
              <a:rPr lang="en-US" sz="2000" dirty="0" smtClean="0">
                <a:hlinkClick r:id="rId5"/>
              </a:rPr>
              <a:t>wiseplat/videos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8153400" y="6633882"/>
            <a:ext cx="4038600" cy="2241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P.S. </a:t>
            </a:r>
            <a:r>
              <a:rPr lang="ru-RU" sz="1050" dirty="0" smtClean="0"/>
              <a:t>Спасибо </a:t>
            </a:r>
            <a:r>
              <a:rPr lang="ru-RU" sz="1050" dirty="0" err="1" smtClean="0"/>
              <a:t>нейросетям</a:t>
            </a:r>
            <a:r>
              <a:rPr lang="ru-RU" sz="1050" dirty="0" smtClean="0"/>
              <a:t> </a:t>
            </a:r>
            <a:r>
              <a:rPr lang="en-US" sz="1050" dirty="0" smtClean="0"/>
              <a:t>Kandinsky 2.1 </a:t>
            </a:r>
            <a:r>
              <a:rPr lang="ru-RU" sz="1050" dirty="0" smtClean="0"/>
              <a:t>и </a:t>
            </a:r>
            <a:r>
              <a:rPr lang="en-US" sz="1050" dirty="0" err="1" smtClean="0"/>
              <a:t>Midjourney</a:t>
            </a:r>
            <a:r>
              <a:rPr lang="ru-RU" sz="1050" dirty="0" smtClean="0"/>
              <a:t> за картинки</a:t>
            </a:r>
            <a:endParaRPr lang="ru-RU" sz="1050" dirty="0"/>
          </a:p>
        </p:txBody>
      </p:sp>
    </p:spTree>
    <p:extLst>
      <p:ext uri="{BB962C8B-B14F-4D97-AF65-F5344CB8AC3E}">
        <p14:creationId xmlns:p14="http://schemas.microsoft.com/office/powerpoint/2010/main" val="123771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30"/>
            <a:ext cx="12192000" cy="64405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541932" y="5907314"/>
            <a:ext cx="2650068" cy="7665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23086" y="5631543"/>
            <a:ext cx="3468914" cy="1014790"/>
          </a:xfrm>
        </p:spPr>
        <p:txBody>
          <a:bodyPr>
            <a:noAutofit/>
          </a:bodyPr>
          <a:lstStyle/>
          <a:p>
            <a:r>
              <a:rPr lang="en-US" sz="1800" dirty="0" err="1"/>
              <a:t>AlgoPack</a:t>
            </a:r>
            <a:r>
              <a:rPr lang="en-US" sz="1800" dirty="0"/>
              <a:t> + </a:t>
            </a:r>
            <a:r>
              <a:rPr lang="en-US" sz="1800" dirty="0" err="1" smtClean="0"/>
              <a:t>Backtrader</a:t>
            </a:r>
            <a:r>
              <a:rPr lang="en-US" sz="1800" dirty="0" smtClean="0"/>
              <a:t> </a:t>
            </a:r>
            <a:r>
              <a:rPr lang="en-US" sz="1800" dirty="0"/>
              <a:t>+</a:t>
            </a:r>
            <a:r>
              <a:rPr lang="ru-RU" sz="1800" dirty="0"/>
              <a:t>Торговый советник </a:t>
            </a:r>
            <a:endParaRPr lang="ru-RU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41932" y="6646332"/>
            <a:ext cx="2650067" cy="211667"/>
          </a:xfrm>
        </p:spPr>
        <p:txBody>
          <a:bodyPr>
            <a:normAutofit fontScale="77500" lnSpcReduction="20000"/>
          </a:bodyPr>
          <a:lstStyle/>
          <a:p>
            <a:r>
              <a:rPr lang="ru-RU" sz="1200" dirty="0"/>
              <a:t>с использованием </a:t>
            </a:r>
            <a:r>
              <a:rPr lang="ru-RU" sz="1200" dirty="0" err="1"/>
              <a:t>нейросетей</a:t>
            </a:r>
            <a:endParaRPr lang="ru-RU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8899" y="-8466"/>
            <a:ext cx="1201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Задачи </a:t>
            </a:r>
            <a:r>
              <a:rPr lang="ru-RU" sz="4000" dirty="0" err="1" smtClean="0"/>
              <a:t>Хакатона</a:t>
            </a:r>
            <a:r>
              <a:rPr lang="ru-RU" sz="4000" dirty="0" smtClean="0"/>
              <a:t> </a:t>
            </a:r>
            <a:r>
              <a:rPr lang="en-US" sz="4000" dirty="0" smtClean="0"/>
              <a:t>Go </a:t>
            </a:r>
            <a:r>
              <a:rPr lang="en-US" sz="4000" dirty="0" err="1" smtClean="0"/>
              <a:t>Algo</a:t>
            </a:r>
            <a:endParaRPr lang="ru-RU" sz="4000" dirty="0"/>
          </a:p>
        </p:txBody>
      </p:sp>
      <p:sp>
        <p:nvSpPr>
          <p:cNvPr id="9" name="Rounded Rectangle 8"/>
          <p:cNvSpPr/>
          <p:nvPr/>
        </p:nvSpPr>
        <p:spPr>
          <a:xfrm>
            <a:off x="203200" y="1075707"/>
            <a:ext cx="5762171" cy="494937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ounded Rectangle 9"/>
          <p:cNvSpPr/>
          <p:nvPr/>
        </p:nvSpPr>
        <p:spPr>
          <a:xfrm>
            <a:off x="6168571" y="1075707"/>
            <a:ext cx="5762171" cy="494937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1216171" y="3897031"/>
            <a:ext cx="8869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</a:rPr>
              <a:t>2</a:t>
            </a:r>
            <a:endParaRPr lang="ru-RU" sz="6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40595" y="3897031"/>
            <a:ext cx="8869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</a:rPr>
              <a:t>1</a:t>
            </a:r>
            <a:endParaRPr lang="ru-RU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68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8899" y="3079291"/>
            <a:ext cx="1201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Задача №1</a:t>
            </a:r>
            <a:endParaRPr lang="ru-RU" sz="4000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8723086" y="6035825"/>
            <a:ext cx="3468914" cy="610508"/>
          </a:xfrm>
        </p:spPr>
        <p:txBody>
          <a:bodyPr>
            <a:noAutofit/>
          </a:bodyPr>
          <a:lstStyle/>
          <a:p>
            <a:r>
              <a:rPr lang="en-US" sz="1800" dirty="0" err="1"/>
              <a:t>AlgoPack</a:t>
            </a:r>
            <a:r>
              <a:rPr lang="en-US" sz="1800" dirty="0"/>
              <a:t> + </a:t>
            </a:r>
            <a:r>
              <a:rPr lang="en-US" sz="1800" dirty="0" err="1" smtClean="0"/>
              <a:t>Backtrader</a:t>
            </a:r>
            <a:r>
              <a:rPr lang="en-US" sz="1800" dirty="0" smtClean="0"/>
              <a:t> </a:t>
            </a:r>
            <a:r>
              <a:rPr lang="en-US" sz="1800" dirty="0"/>
              <a:t>+</a:t>
            </a:r>
            <a:r>
              <a:rPr lang="ru-RU" sz="1800" dirty="0"/>
              <a:t>Торговый советник </a:t>
            </a:r>
            <a:endParaRPr lang="ru-RU" sz="180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9541932" y="6646332"/>
            <a:ext cx="2650067" cy="211667"/>
          </a:xfrm>
        </p:spPr>
        <p:txBody>
          <a:bodyPr>
            <a:normAutofit fontScale="77500" lnSpcReduction="20000"/>
          </a:bodyPr>
          <a:lstStyle/>
          <a:p>
            <a:r>
              <a:rPr lang="ru-RU" sz="1200" dirty="0"/>
              <a:t>с использованием </a:t>
            </a:r>
            <a:r>
              <a:rPr lang="ru-RU" sz="1200" dirty="0" err="1"/>
              <a:t>нейросетей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87300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1600" y="101600"/>
            <a:ext cx="120142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Задача №1</a:t>
            </a:r>
            <a:endParaRPr lang="ru-RU" sz="2400" dirty="0"/>
          </a:p>
          <a:p>
            <a:r>
              <a:rPr lang="ru-RU" sz="2400" dirty="0"/>
              <a:t/>
            </a:r>
            <a:br>
              <a:rPr lang="ru-RU" sz="2400" dirty="0"/>
            </a:br>
            <a:r>
              <a:rPr lang="ru-RU" sz="2000" dirty="0" smtClean="0"/>
              <a:t>Амбициозная задача №1, поставленная в рамках </a:t>
            </a:r>
            <a:r>
              <a:rPr lang="ru-RU" sz="2000" dirty="0" err="1" smtClean="0"/>
              <a:t>Хакатона</a:t>
            </a:r>
            <a:r>
              <a:rPr lang="ru-RU" sz="2000" dirty="0" smtClean="0"/>
              <a:t> </a:t>
            </a:r>
            <a:r>
              <a:rPr lang="en-US" sz="2000" dirty="0" smtClean="0"/>
              <a:t>Go </a:t>
            </a:r>
            <a:r>
              <a:rPr lang="en-US" sz="2000" dirty="0" err="1" smtClean="0"/>
              <a:t>Algo</a:t>
            </a:r>
            <a:r>
              <a:rPr lang="ru-RU" sz="2000" dirty="0"/>
              <a:t>, </a:t>
            </a:r>
            <a:r>
              <a:rPr lang="ru-RU" sz="2000" dirty="0" smtClean="0"/>
              <a:t>требующая:</a:t>
            </a:r>
          </a:p>
          <a:p>
            <a:endParaRPr lang="ru-RU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/>
              <a:t>Разработки своего торгового алгоритма на основе данных </a:t>
            </a:r>
            <a:r>
              <a:rPr lang="en-US" sz="2000" dirty="0" err="1" smtClean="0"/>
              <a:t>AlgoPack</a:t>
            </a: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/>
              <a:t>Изучение данных</a:t>
            </a:r>
            <a:endParaRPr lang="ru-RU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/>
              <a:t>В</a:t>
            </a:r>
            <a:r>
              <a:rPr lang="ru-RU" sz="2000" dirty="0" smtClean="0"/>
              <a:t>озможности </a:t>
            </a:r>
            <a:r>
              <a:rPr lang="ru-RU" sz="2000" dirty="0"/>
              <a:t>тестирования гипотез на исторических данных</a:t>
            </a:r>
            <a:endParaRPr lang="ru-RU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/>
              <a:t>Реализации </a:t>
            </a:r>
            <a:r>
              <a:rPr lang="ru-RU" sz="2000" dirty="0"/>
              <a:t>непосредственно </a:t>
            </a:r>
            <a:r>
              <a:rPr lang="ru-RU" sz="2000" dirty="0" smtClean="0"/>
              <a:t>торговли </a:t>
            </a:r>
            <a:r>
              <a:rPr lang="ru-RU" sz="2000" dirty="0"/>
              <a:t>по выбранной стратегии</a:t>
            </a:r>
            <a:endParaRPr lang="ru-RU" sz="2000" dirty="0" smtClean="0"/>
          </a:p>
          <a:p>
            <a:endParaRPr lang="ru-RU" sz="2000" dirty="0" smtClean="0"/>
          </a:p>
          <a:p>
            <a:r>
              <a:rPr lang="ru-RU" sz="2000" dirty="0" smtClean="0"/>
              <a:t>Была успешно </a:t>
            </a:r>
            <a:r>
              <a:rPr lang="ru-RU" sz="2000" dirty="0"/>
              <a:t>решена созданием библиотеки </a:t>
            </a:r>
            <a:r>
              <a:rPr lang="en-US" sz="2000" b="1" dirty="0" err="1"/>
              <a:t>backtrader_moexalgo</a:t>
            </a:r>
            <a:r>
              <a:rPr lang="ru-RU" sz="2000" dirty="0" smtClean="0"/>
              <a:t>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510610" y="4979437"/>
            <a:ext cx="8543557" cy="718177"/>
          </a:xfrm>
          <a:prstGeom prst="roundRect">
            <a:avLst/>
          </a:prstGeom>
          <a:solidFill>
            <a:schemeClr val="tx1">
              <a:lumMod val="50000"/>
            </a:schemeClr>
          </a:solidFill>
          <a:ln w="3810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2645088" y="4996372"/>
            <a:ext cx="6667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pip </a:t>
            </a:r>
            <a:r>
              <a:rPr lang="en-US" sz="3200" dirty="0"/>
              <a:t>install </a:t>
            </a:r>
            <a:r>
              <a:rPr lang="en-US" sz="3200" dirty="0" err="1"/>
              <a:t>backtrader_moexalgo</a:t>
            </a:r>
            <a:endParaRPr lang="en-US" sz="3200" dirty="0"/>
          </a:p>
          <a:p>
            <a:endParaRPr lang="ru-RU" sz="3200" dirty="0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8723086" y="6035825"/>
            <a:ext cx="3468914" cy="610508"/>
          </a:xfrm>
        </p:spPr>
        <p:txBody>
          <a:bodyPr>
            <a:noAutofit/>
          </a:bodyPr>
          <a:lstStyle/>
          <a:p>
            <a:r>
              <a:rPr lang="en-US" sz="1800" dirty="0" err="1"/>
              <a:t>AlgoPack</a:t>
            </a:r>
            <a:r>
              <a:rPr lang="en-US" sz="1800" dirty="0"/>
              <a:t> + </a:t>
            </a:r>
            <a:r>
              <a:rPr lang="en-US" sz="1800" dirty="0" err="1" smtClean="0"/>
              <a:t>Backtrader</a:t>
            </a:r>
            <a:r>
              <a:rPr lang="en-US" sz="1800" dirty="0" smtClean="0"/>
              <a:t> </a:t>
            </a:r>
            <a:r>
              <a:rPr lang="en-US" sz="1800" dirty="0"/>
              <a:t>+</a:t>
            </a:r>
            <a:r>
              <a:rPr lang="ru-RU" sz="1800" dirty="0"/>
              <a:t>Торговый советник </a:t>
            </a:r>
            <a:endParaRPr lang="ru-RU" sz="180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541932" y="6646332"/>
            <a:ext cx="2650067" cy="211667"/>
          </a:xfrm>
        </p:spPr>
        <p:txBody>
          <a:bodyPr>
            <a:normAutofit fontScale="77500" lnSpcReduction="20000"/>
          </a:bodyPr>
          <a:lstStyle/>
          <a:p>
            <a:r>
              <a:rPr lang="ru-RU" sz="1200" dirty="0"/>
              <a:t>с использованием </a:t>
            </a:r>
            <a:r>
              <a:rPr lang="ru-RU" sz="1200" dirty="0" err="1"/>
              <a:t>нейросетей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02299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1600" y="101600"/>
            <a:ext cx="120142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backtrader_moexalgo</a:t>
            </a:r>
            <a:endParaRPr lang="ru-RU" sz="2400" dirty="0"/>
          </a:p>
          <a:p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 smtClean="0"/>
              <a:t>Эта библиотека делает и</a:t>
            </a:r>
            <a:r>
              <a:rPr lang="ru-RU" sz="2000" dirty="0" smtClean="0"/>
              <a:t>нтеграцию </a:t>
            </a:r>
            <a:r>
              <a:rPr lang="en-US" sz="2000" dirty="0"/>
              <a:t>MOEX API </a:t>
            </a:r>
            <a:r>
              <a:rPr lang="en-US" sz="2000" dirty="0" err="1"/>
              <a:t>AlgoPack</a:t>
            </a:r>
            <a:r>
              <a:rPr lang="en-US" sz="2000" dirty="0"/>
              <a:t> </a:t>
            </a:r>
            <a:r>
              <a:rPr lang="ru-RU" sz="2000" dirty="0"/>
              <a:t>с </a:t>
            </a:r>
            <a:r>
              <a:rPr lang="ru-RU" sz="2000" dirty="0" smtClean="0"/>
              <a:t>библиотекой </a:t>
            </a:r>
            <a:r>
              <a:rPr lang="en-US" sz="2000" dirty="0" err="1" smtClean="0"/>
              <a:t>Backtrader</a:t>
            </a:r>
            <a:r>
              <a:rPr lang="ru-RU" sz="2000" dirty="0" smtClean="0"/>
              <a:t>, что позволяет:</a:t>
            </a:r>
            <a:r>
              <a:rPr lang="en-US" sz="2000" dirty="0" smtClean="0"/>
              <a:t> </a:t>
            </a:r>
            <a:endParaRPr lang="ru-RU" sz="2000" dirty="0" smtClean="0"/>
          </a:p>
          <a:p>
            <a:endParaRPr lang="ru-RU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/>
              <a:t>Тестировать ваши </a:t>
            </a:r>
            <a:r>
              <a:rPr lang="ru-RU" sz="2000" dirty="0"/>
              <a:t>стратегии на исторических данных с биржи </a:t>
            </a:r>
            <a:r>
              <a:rPr lang="ru-RU" sz="2000" dirty="0" smtClean="0"/>
              <a:t>MOEX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/>
              <a:t>Запускать </a:t>
            </a:r>
            <a:r>
              <a:rPr lang="ru-RU" sz="2000" dirty="0"/>
              <a:t>торговые системы для автоматической торговли на бирже </a:t>
            </a:r>
            <a:r>
              <a:rPr lang="ru-RU" sz="2000" dirty="0" smtClean="0"/>
              <a:t>MOEX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000" dirty="0" smtClean="0"/>
              <a:t>Для </a:t>
            </a:r>
            <a:r>
              <a:rPr lang="ru-RU" sz="2000" dirty="0" err="1"/>
              <a:t>Live</a:t>
            </a:r>
            <a:r>
              <a:rPr lang="ru-RU" sz="2000" dirty="0"/>
              <a:t> торговли </a:t>
            </a:r>
            <a:r>
              <a:rPr lang="ru-RU" sz="2000" dirty="0" smtClean="0"/>
              <a:t>необходимо </a:t>
            </a:r>
            <a:r>
              <a:rPr lang="ru-RU" sz="2000" dirty="0"/>
              <a:t>установить дополнительные бесплатные библиотеки, например:</a:t>
            </a:r>
          </a:p>
          <a:p>
            <a:r>
              <a:rPr lang="ru-RU" sz="2000" dirty="0" smtClean="0"/>
              <a:t>	     </a:t>
            </a:r>
            <a:r>
              <a:rPr lang="ru-RU" sz="2000" dirty="0"/>
              <a:t>- брокер </a:t>
            </a:r>
            <a:r>
              <a:rPr lang="ru-RU" sz="2000" dirty="0" err="1"/>
              <a:t>Финам</a:t>
            </a:r>
            <a:r>
              <a:rPr lang="ru-RU" sz="2000" dirty="0"/>
              <a:t>: </a:t>
            </a:r>
            <a:r>
              <a:rPr lang="ru-RU" sz="2000" dirty="0" err="1" smtClean="0"/>
              <a:t>FinamPy</a:t>
            </a:r>
            <a:r>
              <a:rPr lang="ru-RU" sz="2000" dirty="0" smtClean="0"/>
              <a:t> // </a:t>
            </a:r>
            <a:r>
              <a:rPr lang="ru-RU" sz="2000" dirty="0" err="1"/>
              <a:t>Live</a:t>
            </a:r>
            <a:r>
              <a:rPr lang="ru-RU" sz="2000" dirty="0"/>
              <a:t> торговля</a:t>
            </a:r>
          </a:p>
          <a:p>
            <a:r>
              <a:rPr lang="ru-RU" sz="2000" dirty="0" smtClean="0"/>
              <a:t>	     </a:t>
            </a:r>
            <a:r>
              <a:rPr lang="ru-RU" sz="2000" dirty="0"/>
              <a:t>- брокер </a:t>
            </a:r>
            <a:r>
              <a:rPr lang="ru-RU" sz="2000" dirty="0" err="1"/>
              <a:t>Алор</a:t>
            </a:r>
            <a:r>
              <a:rPr lang="ru-RU" sz="2000" dirty="0"/>
              <a:t>: </a:t>
            </a:r>
            <a:r>
              <a:rPr lang="ru-RU" sz="2000" dirty="0" err="1" smtClean="0"/>
              <a:t>AlorPy</a:t>
            </a:r>
            <a:r>
              <a:rPr lang="ru-RU" sz="2000" dirty="0" smtClean="0"/>
              <a:t> // </a:t>
            </a:r>
            <a:r>
              <a:rPr lang="ru-RU" sz="2000" dirty="0" err="1"/>
              <a:t>Live</a:t>
            </a:r>
            <a:r>
              <a:rPr lang="ru-RU" sz="2000" dirty="0"/>
              <a:t> торговля</a:t>
            </a:r>
          </a:p>
          <a:p>
            <a:r>
              <a:rPr lang="ru-RU" sz="2000" dirty="0" smtClean="0"/>
              <a:t>	     </a:t>
            </a:r>
            <a:r>
              <a:rPr lang="ru-RU" sz="2000" dirty="0"/>
              <a:t>- для ЛЮБОГО брокера, у которого есть терминал </a:t>
            </a:r>
            <a:r>
              <a:rPr lang="ru-RU" sz="2000" dirty="0" err="1"/>
              <a:t>Quik</a:t>
            </a:r>
            <a:r>
              <a:rPr lang="ru-RU" sz="2000" dirty="0"/>
              <a:t>: </a:t>
            </a:r>
            <a:r>
              <a:rPr lang="ru-RU" sz="2000" dirty="0" err="1" smtClean="0"/>
              <a:t>QuikPy</a:t>
            </a:r>
            <a:r>
              <a:rPr lang="ru-RU" sz="2000" dirty="0" smtClean="0"/>
              <a:t> // </a:t>
            </a:r>
            <a:r>
              <a:rPr lang="ru-RU" sz="2000" dirty="0" err="1"/>
              <a:t>Live</a:t>
            </a:r>
            <a:r>
              <a:rPr lang="ru-RU" sz="2000" dirty="0"/>
              <a:t> </a:t>
            </a:r>
            <a:r>
              <a:rPr lang="ru-RU" sz="2000" dirty="0" smtClean="0"/>
              <a:t>торговля</a:t>
            </a:r>
          </a:p>
          <a:p>
            <a:endParaRPr lang="ru-RU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/>
              <a:t>Загружать </a:t>
            </a:r>
            <a:r>
              <a:rPr lang="ru-RU" sz="2000" dirty="0" err="1"/>
              <a:t>live</a:t>
            </a:r>
            <a:r>
              <a:rPr lang="ru-RU" sz="2000" dirty="0"/>
              <a:t>, исторические данные и </a:t>
            </a:r>
            <a:r>
              <a:rPr lang="ru-RU" sz="2000" dirty="0" err="1"/>
              <a:t>Super</a:t>
            </a:r>
            <a:r>
              <a:rPr lang="ru-RU" sz="2000" dirty="0"/>
              <a:t> </a:t>
            </a:r>
            <a:r>
              <a:rPr lang="ru-RU" sz="2000" dirty="0" err="1"/>
              <a:t>Candles</a:t>
            </a:r>
            <a:r>
              <a:rPr lang="ru-RU" sz="2000" dirty="0"/>
              <a:t> с </a:t>
            </a:r>
            <a:r>
              <a:rPr lang="ru-RU" sz="2000" dirty="0" smtClean="0"/>
              <a:t>биржи MOEX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/>
              <a:t>Создавать </a:t>
            </a:r>
            <a:r>
              <a:rPr lang="ru-RU" sz="2000" dirty="0"/>
              <a:t>и тестировать свои торговые стратегии пользуясь возможностями библиотеки </a:t>
            </a:r>
            <a:r>
              <a:rPr lang="ru-RU" sz="2000" dirty="0" err="1" smtClean="0"/>
              <a:t>Backtrader</a:t>
            </a:r>
            <a:endParaRPr lang="ru-RU" sz="2000" dirty="0" smtClean="0"/>
          </a:p>
          <a:p>
            <a:endParaRPr lang="ru-RU" sz="2000" dirty="0"/>
          </a:p>
          <a:p>
            <a:r>
              <a:rPr lang="ru-RU" sz="2000" dirty="0" smtClean="0"/>
              <a:t>Обучающее </a:t>
            </a:r>
            <a:r>
              <a:rPr lang="ru-RU" sz="2000" dirty="0"/>
              <a:t>видео по работе с этой библиотекой можно посмотреть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на </a:t>
            </a:r>
            <a:r>
              <a:rPr lang="ru-RU" sz="2000" dirty="0" err="1" smtClean="0"/>
              <a:t>YouTube</a:t>
            </a:r>
            <a:r>
              <a:rPr lang="ru-RU" sz="2000" dirty="0" smtClean="0"/>
              <a:t>: 	</a:t>
            </a:r>
            <a:r>
              <a:rPr lang="ru-RU" dirty="0" smtClean="0">
                <a:hlinkClick r:id="rId3"/>
              </a:rPr>
              <a:t>https</a:t>
            </a:r>
            <a:r>
              <a:rPr lang="ru-RU" dirty="0">
                <a:hlinkClick r:id="rId3"/>
              </a:rPr>
              <a:t>://</a:t>
            </a:r>
            <a:r>
              <a:rPr lang="ru-RU" dirty="0" smtClean="0">
                <a:hlinkClick r:id="rId3"/>
              </a:rPr>
              <a:t>youtu.be/SmcQF2jPxsQ</a:t>
            </a:r>
            <a:r>
              <a:rPr lang="ru-RU" dirty="0" smtClean="0"/>
              <a:t>  </a:t>
            </a:r>
            <a:br>
              <a:rPr lang="ru-RU" dirty="0" smtClean="0"/>
            </a:br>
            <a:r>
              <a:rPr lang="ru-RU" sz="2000" dirty="0" smtClean="0"/>
              <a:t>и на </a:t>
            </a:r>
            <a:r>
              <a:rPr lang="ru-RU" sz="2000" dirty="0" err="1" smtClean="0"/>
              <a:t>RuTube</a:t>
            </a:r>
            <a:r>
              <a:rPr lang="ru-RU" sz="2000" dirty="0" smtClean="0"/>
              <a:t>: </a:t>
            </a:r>
            <a:r>
              <a:rPr lang="ru-RU" dirty="0" smtClean="0">
                <a:hlinkClick r:id="rId4"/>
              </a:rPr>
              <a:t>https</a:t>
            </a:r>
            <a:r>
              <a:rPr lang="ru-RU" dirty="0">
                <a:hlinkClick r:id="rId4"/>
              </a:rPr>
              <a:t>://rutube.ru/video/private/ba9e19f36c98d45ac9caf5b399dda6ca/?</a:t>
            </a:r>
            <a:r>
              <a:rPr lang="ru-RU" dirty="0" smtClean="0">
                <a:hlinkClick r:id="rId4"/>
              </a:rPr>
              <a:t>p=2T_4kwuwMz9aQAY3kFxYfQ</a:t>
            </a:r>
            <a:r>
              <a:rPr lang="ru-RU" dirty="0" smtClean="0"/>
              <a:t> </a:t>
            </a:r>
            <a:endParaRPr lang="ru-RU" sz="20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smtClean="0"/>
              <a:t>AlgoPack + Backtrader +</a:t>
            </a:r>
            <a:r>
              <a:rPr lang="ru-RU" sz="1800" smtClean="0"/>
              <a:t>Торговый советник </a:t>
            </a:r>
            <a:endParaRPr lang="ru-RU" sz="1800" dirty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91380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1600" y="101600"/>
            <a:ext cx="120142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backtrader_moexalgo</a:t>
            </a:r>
            <a:endParaRPr lang="ru-RU" sz="2400" dirty="0"/>
          </a:p>
          <a:p>
            <a:endParaRPr lang="ru-RU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/>
              <a:t>Мы выложили множество примеров сделанных стратегий, и хорошо их задокументировали на 2х языках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/>
              <a:t>Это </a:t>
            </a:r>
            <a:r>
              <a:rPr lang="en-US" sz="2000" dirty="0" smtClean="0"/>
              <a:t>live </a:t>
            </a:r>
            <a:r>
              <a:rPr lang="ru-RU" sz="2000" dirty="0" smtClean="0"/>
              <a:t>торговля и </a:t>
            </a:r>
            <a:r>
              <a:rPr lang="en-US" sz="2000" dirty="0" err="1" smtClean="0"/>
              <a:t>backtesting</a:t>
            </a:r>
            <a:r>
              <a:rPr lang="en-US" sz="2000" dirty="0" smtClean="0"/>
              <a:t> </a:t>
            </a:r>
            <a:r>
              <a:rPr lang="ru-RU" sz="2000" dirty="0" smtClean="0"/>
              <a:t>и работа с индикаторами ….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/>
              <a:t>Возможность делать свои стратегии по готовым шаблонам, </a:t>
            </a:r>
          </a:p>
          <a:p>
            <a:r>
              <a:rPr lang="ru-RU" sz="2000" dirty="0" smtClean="0"/>
              <a:t>экономя кучу времени</a:t>
            </a:r>
          </a:p>
          <a:p>
            <a:endParaRPr lang="ru-RU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3" y="2890586"/>
            <a:ext cx="3959340" cy="38615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447" y="2517717"/>
            <a:ext cx="4529859" cy="3969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795" y="1587982"/>
            <a:ext cx="5042006" cy="4630676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smtClean="0"/>
              <a:t>AlgoPack + Backtrader +</a:t>
            </a:r>
            <a:r>
              <a:rPr lang="ru-RU" sz="1800" smtClean="0"/>
              <a:t>Торговый советник </a:t>
            </a:r>
            <a:endParaRPr lang="ru-RU" sz="1800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3585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8899" y="3079291"/>
            <a:ext cx="1201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Какая скрытая цель такого решения задачи №1</a:t>
            </a:r>
            <a:endParaRPr lang="ru-RU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smtClean="0"/>
              <a:t>AlgoPack + Backtrader +</a:t>
            </a:r>
            <a:r>
              <a:rPr lang="ru-RU" sz="1800" smtClean="0"/>
              <a:t>Торговый советник </a:t>
            </a:r>
            <a:endParaRPr lang="ru-RU" sz="1800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921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4" b="2847"/>
          <a:stretch/>
        </p:blipFill>
        <p:spPr>
          <a:xfrm>
            <a:off x="0" y="-8466"/>
            <a:ext cx="12191999" cy="688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1999" cy="68749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1600" y="101600"/>
            <a:ext cx="120142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Скрытая цель нашего решения задачи №1</a:t>
            </a:r>
            <a:endParaRPr lang="ru-RU" sz="2400" dirty="0"/>
          </a:p>
          <a:p>
            <a:r>
              <a:rPr lang="ru-RU" sz="2400" dirty="0"/>
              <a:t/>
            </a:r>
            <a:br>
              <a:rPr lang="ru-RU" sz="2400" dirty="0"/>
            </a:br>
            <a:r>
              <a:rPr lang="ru-RU" sz="2000" dirty="0" smtClean="0"/>
              <a:t>Реализовав такую связку </a:t>
            </a:r>
            <a:r>
              <a:rPr lang="en-US" sz="2000" dirty="0" smtClean="0"/>
              <a:t>API </a:t>
            </a:r>
            <a:r>
              <a:rPr lang="en-US" sz="2000" dirty="0" err="1" smtClean="0"/>
              <a:t>Algo</a:t>
            </a:r>
            <a:r>
              <a:rPr lang="en-US" sz="2000" dirty="0" err="1" smtClean="0"/>
              <a:t>Pack</a:t>
            </a:r>
            <a:r>
              <a:rPr lang="en-US" sz="2000" dirty="0" smtClean="0"/>
              <a:t> + </a:t>
            </a:r>
            <a:r>
              <a:rPr lang="en-US" sz="2000" dirty="0" err="1" smtClean="0"/>
              <a:t>Backtrader</a:t>
            </a:r>
            <a:r>
              <a:rPr lang="en-US" sz="2000" dirty="0" smtClean="0"/>
              <a:t> </a:t>
            </a:r>
            <a:r>
              <a:rPr lang="ru-RU" sz="2000" dirty="0" smtClean="0"/>
              <a:t>через нашу библиотеку </a:t>
            </a:r>
            <a:r>
              <a:rPr lang="en-US" sz="2000" dirty="0" err="1" smtClean="0"/>
              <a:t>backtrader_moexalgo</a:t>
            </a:r>
            <a:r>
              <a:rPr lang="ru-RU" sz="2000" dirty="0" smtClean="0"/>
              <a:t>:</a:t>
            </a:r>
          </a:p>
          <a:p>
            <a:endParaRPr lang="ru-RU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/>
              <a:t>Мы даём удобный инструмент для создания торговых стратегий и их тестирования</a:t>
            </a: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/>
              <a:t>Множество документации и примеров, упрощает уровень входа новым разработчикам</a:t>
            </a:r>
            <a:endParaRPr lang="ru-RU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/>
              <a:t>Интеграция с </a:t>
            </a:r>
            <a:r>
              <a:rPr lang="en-US" sz="2000" dirty="0" smtClean="0"/>
              <a:t>live </a:t>
            </a:r>
            <a:r>
              <a:rPr lang="ru-RU" sz="2000" dirty="0" smtClean="0"/>
              <a:t>торговлей – даёт возможность делать полноценных торговых роботов</a:t>
            </a:r>
            <a:endParaRPr lang="ru-RU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000" dirty="0"/>
          </a:p>
          <a:p>
            <a:r>
              <a:rPr lang="ru-RU" sz="2000" dirty="0" smtClean="0"/>
              <a:t>Т.е. таким удобным инструментом мы повышаем популяризацию </a:t>
            </a:r>
            <a:r>
              <a:rPr lang="ru-RU" sz="2000" dirty="0" err="1" smtClean="0"/>
              <a:t>алготрейдинга</a:t>
            </a:r>
            <a:r>
              <a:rPr lang="ru-RU" sz="2000" dirty="0" smtClean="0"/>
              <a:t>. ))</a:t>
            </a:r>
            <a:endParaRPr lang="en-US" sz="2000" dirty="0" smtClean="0"/>
          </a:p>
          <a:p>
            <a:endParaRPr lang="en-US" sz="2000" dirty="0"/>
          </a:p>
          <a:p>
            <a:r>
              <a:rPr lang="ru-RU" sz="2000" dirty="0"/>
              <a:t>Тем самым, станет больше </a:t>
            </a:r>
            <a:r>
              <a:rPr lang="ru-RU" sz="2000" dirty="0" smtClean="0"/>
              <a:t>роботов:</a:t>
            </a:r>
            <a:endParaRPr lang="ru-RU" sz="2000" dirty="0"/>
          </a:p>
          <a:p>
            <a:endParaRPr lang="ru-R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/>
              <a:t>это повлечет большую волатильность нашего фондового рынка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/>
              <a:t>большую ликвидность за счет большего количества сделок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/>
              <a:t>и соответственно больший приток капитала в фондовый рынок</a:t>
            </a:r>
          </a:p>
          <a:p>
            <a:endParaRPr lang="ru-RU" sz="2000" dirty="0" smtClean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23086" y="6035825"/>
            <a:ext cx="3468914" cy="6105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smtClean="0"/>
              <a:t>AlgoPack + Backtrader +</a:t>
            </a:r>
            <a:r>
              <a:rPr lang="ru-RU" sz="1800" smtClean="0"/>
              <a:t>Торговый советник </a:t>
            </a:r>
            <a:endParaRPr lang="ru-RU" sz="1800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9541932" y="6646332"/>
            <a:ext cx="2650067" cy="211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smtClean="0"/>
              <a:t>с использованием нейросетей</a:t>
            </a:r>
            <a:endParaRPr lang="ru-RU" sz="1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34" y="3987799"/>
            <a:ext cx="1913467" cy="191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8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2860</TotalTime>
  <Words>620</Words>
  <Application>Microsoft Office PowerPoint</Application>
  <PresentationFormat>Widescreen</PresentationFormat>
  <Paragraphs>287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Celestial</vt:lpstr>
      <vt:lpstr>AlgoPack + Backtrader +Торговый советник </vt:lpstr>
      <vt:lpstr>AlgoPack + Backtrader +Торговый советник </vt:lpstr>
      <vt:lpstr>AlgoPack + Backtrader +Торговый советник </vt:lpstr>
      <vt:lpstr>AlgoPack + Backtrader +Торговый советник </vt:lpstr>
      <vt:lpstr>AlgoPack + Backtrader +Торговый советник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Торговый робот</dc:title>
  <dc:creator>user123</dc:creator>
  <cp:lastModifiedBy>user123</cp:lastModifiedBy>
  <cp:revision>118</cp:revision>
  <dcterms:created xsi:type="dcterms:W3CDTF">2023-05-17T12:57:37Z</dcterms:created>
  <dcterms:modified xsi:type="dcterms:W3CDTF">2023-12-10T06:12:02Z</dcterms:modified>
</cp:coreProperties>
</file>